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sldIdLst>
    <p:sldId id="256" r:id="rId2"/>
    <p:sldId id="258" r:id="rId3"/>
    <p:sldId id="257" r:id="rId4"/>
    <p:sldId id="260" r:id="rId5"/>
    <p:sldId id="261" r:id="rId6"/>
    <p:sldId id="262" r:id="rId7"/>
    <p:sldId id="263" r:id="rId8"/>
    <p:sldId id="264" r:id="rId9"/>
    <p:sldId id="265" r:id="rId10"/>
    <p:sldId id="266" r:id="rId11"/>
    <p:sldId id="267" r:id="rId12"/>
    <p:sldId id="268" r:id="rId13"/>
    <p:sldId id="269" r:id="rId14"/>
    <p:sldId id="259" r:id="rId15"/>
    <p:sldId id="271" r:id="rId16"/>
    <p:sldId id="272" r:id="rId17"/>
    <p:sldId id="273" r:id="rId18"/>
    <p:sldId id="274" r:id="rId19"/>
    <p:sldId id="270" r:id="rId20"/>
    <p:sldId id="275" r:id="rId21"/>
    <p:sldId id="276" r:id="rId22"/>
    <p:sldId id="277" r:id="rId23"/>
    <p:sldId id="278" r:id="rId24"/>
    <p:sldId id="279" r:id="rId25"/>
    <p:sldId id="280" r:id="rId26"/>
    <p:sldId id="281" r:id="rId27"/>
    <p:sldId id="282" r:id="rId28"/>
    <p:sldId id="284" r:id="rId29"/>
    <p:sldId id="283" r:id="rId30"/>
    <p:sldId id="285" r:id="rId31"/>
    <p:sldId id="286" r:id="rId32"/>
    <p:sldId id="287" r:id="rId33"/>
    <p:sldId id="288" r:id="rId34"/>
    <p:sldId id="289" r:id="rId35"/>
    <p:sldId id="290" r:id="rId36"/>
    <p:sldId id="291"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11D5C36-63F2-42A7-9D07-57D84F6C193B}" v="485" dt="2024-03-02T16:51:46.424"/>
    <p1510:client id="{3771B1EA-8FB7-43DD-BC85-134C72F106B2}" v="411" dt="2024-03-02T15:36:51.452"/>
    <p1510:client id="{9E7919BC-8347-4B0C-89FA-24F10D8CD1C4}" v="812" dt="2024-03-02T14:35:09.591"/>
    <p1510:client id="{BC170A51-DD3D-4B99-BAB8-46A5A8B253A8}" v="685" dt="2024-03-02T16:24:27.96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a:t>Click to edit Master title style</a:t>
            </a:r>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7983232" y="5037663"/>
            <a:ext cx="897467" cy="279400"/>
          </a:xfrm>
        </p:spPr>
        <p:txBody>
          <a:bodyPr/>
          <a:lstStyle/>
          <a:p>
            <a:fld id="{B61BEF0D-F0BB-DE4B-95CE-6DB70DBA9567}" type="datetimeFigureOut">
              <a:rPr lang="en-US" dirty="0"/>
              <a:pPr/>
              <a:t>3/2/2024</a:t>
            </a:fld>
            <a:endParaRPr lang="en-US"/>
          </a:p>
        </p:txBody>
      </p:sp>
      <p:sp>
        <p:nvSpPr>
          <p:cNvPr id="5" name="Footer Placeholder 4"/>
          <p:cNvSpPr>
            <a:spLocks noGrp="1"/>
          </p:cNvSpPr>
          <p:nvPr>
            <p:ph type="ftr" sz="quarter" idx="11"/>
          </p:nvPr>
        </p:nvSpPr>
        <p:spPr>
          <a:xfrm>
            <a:off x="2692397" y="5037663"/>
            <a:ext cx="5214635" cy="279400"/>
          </a:xfrm>
        </p:spPr>
        <p:txBody>
          <a:bodyPr/>
          <a:lstStyle/>
          <a:p>
            <a:endParaRPr lang="en-US"/>
          </a:p>
        </p:txBody>
      </p:sp>
      <p:sp>
        <p:nvSpPr>
          <p:cNvPr id="6" name="Slide Number Placeholder 5"/>
          <p:cNvSpPr>
            <a:spLocks noGrp="1"/>
          </p:cNvSpPr>
          <p:nvPr>
            <p:ph type="sldNum" sz="quarter" idx="12"/>
          </p:nvPr>
        </p:nvSpPr>
        <p:spPr>
          <a:xfrm>
            <a:off x="8956900" y="5037663"/>
            <a:ext cx="551167" cy="279400"/>
          </a:xfrm>
        </p:spPr>
        <p:txBody>
          <a:bodyPr/>
          <a:lstStyle/>
          <a:p>
            <a:fld id="{D57F1E4F-1CFF-5643-939E-217C01CDF565}" type="slidenum">
              <a:rPr lang="en-US" dirty="0"/>
              <a:pPr/>
              <a:t>‹#›</a:t>
            </a:fld>
            <a:endParaRPr lang="en-US"/>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423207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a:t>Click to edit Master title style</a:t>
            </a:r>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endParaRPr lang="en-US"/>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3/2/2024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40114828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a:t>Click to edit Master title style</a:t>
            </a:r>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850064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a:t>Click to edit Master title style</a:t>
            </a:r>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93630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a:t>Click to edit Master title style</a:t>
            </a:r>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9613396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a:t>Click to edit Master title style</a:t>
            </a:r>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987885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a:t>Click to edit Master title style</a:t>
            </a:r>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972956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1BEF0D-F0BB-DE4B-95CE-6DB70DBA9567}" type="datetimeFigureOut">
              <a:rPr lang="en-US" dirty="0"/>
              <a:pPr/>
              <a:t>3/2/2024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091030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1BEF0D-F0BB-DE4B-95CE-6DB70DBA9567}" type="datetimeFigureOut">
              <a:rPr lang="en-US" dirty="0"/>
              <a:pPr/>
              <a:t>3/2/2024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087274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647F38-B617-4D2F-AE0A-013F0C4D2C57}" type="datetimeFigureOut">
              <a:rPr lang="en-US" dirty="0"/>
              <a:t>3/2/2024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7799C9-84D9-46D2-A11E-BCF8A720529D}" type="slidenum">
              <a:rPr lang="en-US" dirty="0"/>
              <a:t>‹#›</a:t>
            </a:fld>
            <a:endParaRPr lang="en-US"/>
          </a:p>
        </p:txBody>
      </p:sp>
    </p:spTree>
    <p:extLst>
      <p:ext uri="{BB962C8B-B14F-4D97-AF65-F5344CB8AC3E}">
        <p14:creationId xmlns:p14="http://schemas.microsoft.com/office/powerpoint/2010/main" val="16870552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a:t>Click to edit Master title style</a:t>
            </a:r>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636807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5BFA754-D5C3-4E66-96A6-867B257F58DC}" type="datetimeFigureOut">
              <a:rPr lang="en-US" dirty="0"/>
              <a:t>3/2/2024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84065D-F351-4B03-BD91-D8A6B8D4B362}" type="slidenum">
              <a:rPr lang="en-US" dirty="0"/>
              <a:t>‹#›</a:t>
            </a:fld>
            <a:endParaRPr lang="en-US"/>
          </a:p>
        </p:txBody>
      </p:sp>
    </p:spTree>
    <p:extLst>
      <p:ext uri="{BB962C8B-B14F-4D97-AF65-F5344CB8AC3E}">
        <p14:creationId xmlns:p14="http://schemas.microsoft.com/office/powerpoint/2010/main" val="42179215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61BEF0D-F0BB-DE4B-95CE-6DB70DBA9567}" type="datetimeFigureOut">
              <a:rPr lang="en-US" dirty="0"/>
              <a:pPr/>
              <a:t>3/2/2024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886779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61BEF0D-F0BB-DE4B-95CE-6DB70DBA9567}" type="datetimeFigureOut">
              <a:rPr lang="en-US" dirty="0"/>
              <a:pPr/>
              <a:t>3/2/2024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141651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3/2/2024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18166199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a:t>Click to edit Master title style</a:t>
            </a:r>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3/2/2024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728220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a:t>Click to edit Master title style</a:t>
            </a:r>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endParaRPr lang="en-US"/>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3/2/2024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34138909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dirty="0"/>
              <a:pPr/>
              <a:t>3/2/2024</a:t>
            </a:fld>
            <a:endParaRPr lang="en-US"/>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dirty="0"/>
              <a:pPr/>
              <a:t>‹#›</a:t>
            </a:fld>
            <a:endParaRPr lang="en-US"/>
          </a:p>
        </p:txBody>
      </p:sp>
    </p:spTree>
    <p:extLst>
      <p:ext uri="{BB962C8B-B14F-4D97-AF65-F5344CB8AC3E}">
        <p14:creationId xmlns:p14="http://schemas.microsoft.com/office/powerpoint/2010/main" val="103022415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kingjamesbibleonline.org/Hebrews-9-9/" TargetMode="External"/><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www.uhdwallpapers.org/2013/07/thunderstorm.html" TargetMode="External"/><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hyperlink" Target="https://creativecommons.org/licenses/by-sa/3.0/"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9.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2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hyperlink" Target="https://creativecommons.org/licenses/by-sa/3.0/" TargetMode="External"/><Relationship Id="rId5" Type="http://schemas.openxmlformats.org/officeDocument/2006/relationships/image" Target="../media/image4.png"/><Relationship Id="rId4" Type="http://schemas.openxmlformats.org/officeDocument/2006/relationships/hyperlink" Target="http://cs.wikipedia.org/wiki/soubor:amur_leopard_3.jpg"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hyperlink" Target="https://creativecommons.org/licenses/by/3.0/" TargetMode="External"/><Relationship Id="rId5" Type="http://schemas.openxmlformats.org/officeDocument/2006/relationships/hyperlink" Target="https://courses.lumenlearning.com/wm-abnormalpsych/chapter/panic-disorder/" TargetMode="External"/><Relationship Id="rId4" Type="http://schemas.openxmlformats.org/officeDocument/2006/relationships/image" Target="../media/image24.jpe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hyperlink" Target="https://creativecommons.org/licenses/by-nc-sa/3.0/" TargetMode="External"/><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hyperlink" Target="https://www.clearbibleanswers.org/books-michael-pedrin/the-sanctuary-unlocks-great-mysteries/84-the-sanctuary-unlocks-the-mystery-of-heaven.html?showall=1" TargetMode="External"/><Relationship Id="rId5" Type="http://schemas.openxmlformats.org/officeDocument/2006/relationships/image" Target="../media/image9.jpe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hyperlink" Target="https://creativecommons.org/licenses/by-sa/3.0/" TargetMode="External"/><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hyperlink" Target="http://movies.stackexchange.com/questions/49575/what-is-the-point-of-the-red-thread-tape-around-evidence-or-newspaper-clippings/49586" TargetMode="External"/><Relationship Id="rId5" Type="http://schemas.openxmlformats.org/officeDocument/2006/relationships/image" Target="../media/image10.jpe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hyperlink" Target="https://www.kingjamesbibleonline.org/Hebrews-9-1/" TargetMode="External"/><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hyperlink" Target="https://www.kingjamesbibleonline.org/Hebrews-9-2/"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www.kingjamesbibleonline.org/Hebrews-9-3/" TargetMode="External"/><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hyperlink" Target="https://www.kingjamesbibleonline.org/Hebrews-9-4/"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www.kingjamesbibleonline.org/Hebrews-9-5/" TargetMode="External"/><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hyperlink" Target="https://www.kingjamesbibleonline.org/Hebrews-9-6/"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www.kingjamesbibleonline.org/Hebrews-9-7/" TargetMode="External"/><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hyperlink" Target="https://www.kingjamesbibleonline.org/Hebrews-9-8/"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858589" y="1095829"/>
            <a:ext cx="6119131" cy="2138400"/>
          </a:xfrm>
        </p:spPr>
        <p:txBody>
          <a:bodyPr>
            <a:normAutofit/>
          </a:bodyPr>
          <a:lstStyle/>
          <a:p>
            <a:pPr algn="r"/>
            <a:r>
              <a:rPr lang="en-US" sz="8000"/>
              <a:t>Leviticus </a:t>
            </a:r>
          </a:p>
        </p:txBody>
      </p:sp>
      <p:sp>
        <p:nvSpPr>
          <p:cNvPr id="3" name="Subtitle 2"/>
          <p:cNvSpPr>
            <a:spLocks noGrp="1"/>
          </p:cNvSpPr>
          <p:nvPr>
            <p:ph type="subTitle" idx="1"/>
          </p:nvPr>
        </p:nvSpPr>
        <p:spPr>
          <a:xfrm>
            <a:off x="4980779" y="4113213"/>
            <a:ext cx="6125372" cy="1655762"/>
          </a:xfrm>
        </p:spPr>
        <p:txBody>
          <a:bodyPr>
            <a:normAutofit/>
          </a:bodyPr>
          <a:lstStyle/>
          <a:p>
            <a:r>
              <a:rPr lang="en-US" sz="3600"/>
              <a:t>Lessons in Salvation</a:t>
            </a:r>
          </a:p>
        </p:txBody>
      </p:sp>
      <p:pic>
        <p:nvPicPr>
          <p:cNvPr id="33" name="Picture 32" descr="A colorful light bulb with business icons">
            <a:extLst>
              <a:ext uri="{FF2B5EF4-FFF2-40B4-BE49-F238E27FC236}">
                <a16:creationId xmlns:a16="http://schemas.microsoft.com/office/drawing/2014/main" id="{C58DD000-54A1-E783-B64B-E479BD0556C0}"/>
              </a:ext>
            </a:extLst>
          </p:cNvPr>
          <p:cNvPicPr>
            <a:picLocks noChangeAspect="1"/>
          </p:cNvPicPr>
          <p:nvPr/>
        </p:nvPicPr>
        <p:blipFill rotWithShape="1">
          <a:blip r:embed="rId2"/>
          <a:srcRect l="29224" r="31355" b="5"/>
          <a:stretch/>
        </p:blipFill>
        <p:spPr>
          <a:xfrm>
            <a:off x="20" y="10"/>
            <a:ext cx="3863955" cy="6857989"/>
          </a:xfrm>
          <a:prstGeom prst="rect">
            <a:avLst/>
          </a:prstGeom>
        </p:spPr>
      </p:pic>
    </p:spTree>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EB8E3BF-F464-4900-8994-851061A9AD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Vibrant green forest">
            <a:extLst>
              <a:ext uri="{FF2B5EF4-FFF2-40B4-BE49-F238E27FC236}">
                <a16:creationId xmlns:a16="http://schemas.microsoft.com/office/drawing/2014/main" id="{D7F58304-C314-D5DF-7BD8-557392335B6C}"/>
              </a:ext>
            </a:extLst>
          </p:cNvPr>
          <p:cNvPicPr>
            <a:picLocks noChangeAspect="1"/>
          </p:cNvPicPr>
          <p:nvPr/>
        </p:nvPicPr>
        <p:blipFill rotWithShape="1">
          <a:blip r:embed="rId2">
            <a:alphaModFix amt="35000"/>
          </a:blip>
          <a:srcRect t="9034" r="-2" b="6568"/>
          <a:stretch/>
        </p:blipFill>
        <p:spPr>
          <a:xfrm>
            <a:off x="20" y="10"/>
            <a:ext cx="12191980" cy="6857990"/>
          </a:xfrm>
          <a:prstGeom prst="rect">
            <a:avLst/>
          </a:prstGeom>
        </p:spPr>
      </p:pic>
      <p:cxnSp>
        <p:nvCxnSpPr>
          <p:cNvPr id="11" name="Straight Connector 10">
            <a:extLst>
              <a:ext uri="{FF2B5EF4-FFF2-40B4-BE49-F238E27FC236}">
                <a16:creationId xmlns:a16="http://schemas.microsoft.com/office/drawing/2014/main" id="{8E0602D6-3A81-42F8-AE67-1BAAFC967C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524000" y="2421466"/>
            <a:ext cx="9144000" cy="0"/>
          </a:xfrm>
          <a:prstGeom prst="line">
            <a:avLst/>
          </a:prstGeom>
          <a:ln w="15875">
            <a:solidFill>
              <a:srgbClr val="FFFFFF"/>
            </a:solidFill>
          </a:ln>
        </p:spPr>
        <p:style>
          <a:lnRef idx="2">
            <a:schemeClr val="accent1"/>
          </a:lnRef>
          <a:fillRef idx="0">
            <a:schemeClr val="accent1"/>
          </a:fillRef>
          <a:effectRef idx="1">
            <a:schemeClr val="accent1"/>
          </a:effectRef>
          <a:fontRef idx="minor">
            <a:schemeClr val="tx1"/>
          </a:fontRef>
        </p:style>
      </p:cxnSp>
      <p:sp>
        <p:nvSpPr>
          <p:cNvPr id="3" name="Content Placeholder 2">
            <a:extLst>
              <a:ext uri="{FF2B5EF4-FFF2-40B4-BE49-F238E27FC236}">
                <a16:creationId xmlns:a16="http://schemas.microsoft.com/office/drawing/2014/main" id="{7CD7BB7F-B55A-A329-31A3-73D996F21B9C}"/>
              </a:ext>
            </a:extLst>
          </p:cNvPr>
          <p:cNvSpPr>
            <a:spLocks noGrp="1"/>
          </p:cNvSpPr>
          <p:nvPr>
            <p:ph idx="1"/>
          </p:nvPr>
        </p:nvSpPr>
        <p:spPr>
          <a:xfrm>
            <a:off x="1295401" y="2556932"/>
            <a:ext cx="9601196" cy="3318936"/>
          </a:xfrm>
        </p:spPr>
        <p:txBody>
          <a:bodyPr>
            <a:normAutofit/>
          </a:bodyPr>
          <a:lstStyle/>
          <a:p>
            <a:pPr>
              <a:buNone/>
            </a:pPr>
            <a:r>
              <a:rPr lang="en-US" sz="3200">
                <a:ea typeface="+mn-lt"/>
                <a:cs typeface="+mn-lt"/>
                <a:hlinkClick r:id="rId3"/>
              </a:rPr>
              <a:t>Which </a:t>
            </a:r>
            <a:r>
              <a:rPr lang="en-US" sz="3200" i="1">
                <a:ea typeface="+mn-lt"/>
                <a:cs typeface="+mn-lt"/>
                <a:hlinkClick r:id="rId3"/>
              </a:rPr>
              <a:t>was</a:t>
            </a:r>
            <a:r>
              <a:rPr lang="en-US" sz="3200">
                <a:ea typeface="+mn-lt"/>
                <a:cs typeface="+mn-lt"/>
                <a:hlinkClick r:id="rId3"/>
              </a:rPr>
              <a:t> a figure for the time then present, in which were offered both gifts and sacrifices, that could not make him that did the service perfect, as pertaining to the conscience;</a:t>
            </a:r>
            <a:r>
              <a:rPr lang="en-US">
                <a:ea typeface="+mn-lt"/>
                <a:cs typeface="+mn-lt"/>
              </a:rPr>
              <a:t>  Hebrews 9:1-9</a:t>
            </a:r>
            <a:endParaRPr lang="en-US"/>
          </a:p>
          <a:p>
            <a:pPr>
              <a:buNone/>
            </a:pPr>
            <a:endParaRPr lang="en-US" sz="3200"/>
          </a:p>
          <a:p>
            <a:pPr>
              <a:buNone/>
            </a:pPr>
            <a:endParaRPr lang="en-US" sz="3200"/>
          </a:p>
          <a:p>
            <a:pPr marL="0" indent="0">
              <a:buNone/>
            </a:pPr>
            <a:endParaRPr lang="en-US" sz="3200">
              <a:solidFill>
                <a:srgbClr val="FFFFFF"/>
              </a:solidFill>
            </a:endParaRPr>
          </a:p>
        </p:txBody>
      </p:sp>
    </p:spTree>
    <p:extLst>
      <p:ext uri="{BB962C8B-B14F-4D97-AF65-F5344CB8AC3E}">
        <p14:creationId xmlns:p14="http://schemas.microsoft.com/office/powerpoint/2010/main" val="1555492249"/>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EB8E3BF-F464-4900-8994-851061A9AD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descr="A storm clouds with lightning&#10;&#10;Description automatically generated">
            <a:extLst>
              <a:ext uri="{FF2B5EF4-FFF2-40B4-BE49-F238E27FC236}">
                <a16:creationId xmlns:a16="http://schemas.microsoft.com/office/drawing/2014/main" id="{C738CDE4-7031-3418-6CA1-E1EE96F8AEB0}"/>
              </a:ext>
            </a:extLst>
          </p:cNvPr>
          <p:cNvPicPr>
            <a:picLocks noChangeAspect="1"/>
          </p:cNvPicPr>
          <p:nvPr/>
        </p:nvPicPr>
        <p:blipFill rotWithShape="1">
          <a:blip r:embed="rId2">
            <a:alphaModFix amt="35000"/>
            <a:extLst>
              <a:ext uri="{837473B0-CC2E-450A-ABE3-18F120FF3D39}">
                <a1611:picAttrSrcUrl xmlns:a1611="http://schemas.microsoft.com/office/drawing/2016/11/main" r:id="rId3"/>
              </a:ext>
            </a:extLst>
          </a:blip>
          <a:srcRect/>
          <a:stretch/>
        </p:blipFill>
        <p:spPr>
          <a:xfrm>
            <a:off x="20" y="10"/>
            <a:ext cx="12191980" cy="6857990"/>
          </a:xfrm>
          <a:prstGeom prst="rect">
            <a:avLst/>
          </a:prstGeom>
        </p:spPr>
      </p:pic>
      <p:sp>
        <p:nvSpPr>
          <p:cNvPr id="2" name="Title 1">
            <a:extLst>
              <a:ext uri="{FF2B5EF4-FFF2-40B4-BE49-F238E27FC236}">
                <a16:creationId xmlns:a16="http://schemas.microsoft.com/office/drawing/2014/main" id="{5C92C80A-56EC-9F1C-B0ED-3FDCE2877532}"/>
              </a:ext>
            </a:extLst>
          </p:cNvPr>
          <p:cNvSpPr>
            <a:spLocks noGrp="1"/>
          </p:cNvSpPr>
          <p:nvPr>
            <p:ph type="title"/>
          </p:nvPr>
        </p:nvSpPr>
        <p:spPr>
          <a:xfrm>
            <a:off x="1295402" y="982132"/>
            <a:ext cx="9601196" cy="1303867"/>
          </a:xfrm>
        </p:spPr>
        <p:txBody>
          <a:bodyPr>
            <a:normAutofit/>
          </a:bodyPr>
          <a:lstStyle/>
          <a:p>
            <a:pPr>
              <a:lnSpc>
                <a:spcPct val="90000"/>
              </a:lnSpc>
            </a:pPr>
            <a:r>
              <a:rPr lang="en-US" sz="4100" dirty="0">
                <a:solidFill>
                  <a:srgbClr val="FFFFFF"/>
                </a:solidFill>
              </a:rPr>
              <a:t>As you read Leviticus, what were your feelings regarding the service of God?</a:t>
            </a:r>
          </a:p>
        </p:txBody>
      </p:sp>
      <p:cxnSp>
        <p:nvCxnSpPr>
          <p:cNvPr id="14" name="Straight Connector 13">
            <a:extLst>
              <a:ext uri="{FF2B5EF4-FFF2-40B4-BE49-F238E27FC236}">
                <a16:creationId xmlns:a16="http://schemas.microsoft.com/office/drawing/2014/main" id="{8E0602D6-3A81-42F8-AE67-1BAAFC967C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524000" y="2421466"/>
            <a:ext cx="9144000" cy="0"/>
          </a:xfrm>
          <a:prstGeom prst="line">
            <a:avLst/>
          </a:prstGeom>
          <a:ln w="15875">
            <a:solidFill>
              <a:srgbClr val="FFFFFF"/>
            </a:solidFill>
          </a:ln>
        </p:spPr>
        <p:style>
          <a:lnRef idx="2">
            <a:schemeClr val="accent1"/>
          </a:lnRef>
          <a:fillRef idx="0">
            <a:schemeClr val="accent1"/>
          </a:fillRef>
          <a:effectRef idx="1">
            <a:schemeClr val="accent1"/>
          </a:effectRef>
          <a:fontRef idx="minor">
            <a:schemeClr val="tx1"/>
          </a:fontRef>
        </p:style>
      </p:cxnSp>
      <p:sp>
        <p:nvSpPr>
          <p:cNvPr id="9" name="Content Placeholder 8">
            <a:extLst>
              <a:ext uri="{FF2B5EF4-FFF2-40B4-BE49-F238E27FC236}">
                <a16:creationId xmlns:a16="http://schemas.microsoft.com/office/drawing/2014/main" id="{4C382B5A-D7F5-13E9-1E16-F16DD49A4DFD}"/>
              </a:ext>
            </a:extLst>
          </p:cNvPr>
          <p:cNvSpPr>
            <a:spLocks noGrp="1"/>
          </p:cNvSpPr>
          <p:nvPr>
            <p:ph idx="1"/>
          </p:nvPr>
        </p:nvSpPr>
        <p:spPr>
          <a:xfrm>
            <a:off x="1295401" y="2556932"/>
            <a:ext cx="9601196" cy="3318936"/>
          </a:xfrm>
        </p:spPr>
        <p:txBody>
          <a:bodyPr>
            <a:normAutofit/>
          </a:bodyPr>
          <a:lstStyle/>
          <a:p>
            <a:pPr marL="0" indent="0" algn="ctr">
              <a:buNone/>
            </a:pPr>
            <a:endParaRPr lang="en-US" sz="4000">
              <a:solidFill>
                <a:srgbClr val="FFFFFF"/>
              </a:solidFill>
            </a:endParaRPr>
          </a:p>
          <a:p>
            <a:pPr marL="0" indent="0" algn="ctr">
              <a:buNone/>
            </a:pPr>
            <a:endParaRPr lang="en-US" sz="4000">
              <a:solidFill>
                <a:srgbClr val="FFFFFF"/>
              </a:solidFill>
            </a:endParaRPr>
          </a:p>
          <a:p>
            <a:pPr marL="0" indent="0" algn="ctr">
              <a:buNone/>
            </a:pPr>
            <a:r>
              <a:rPr lang="en-US" sz="4000">
                <a:solidFill>
                  <a:srgbClr val="FFFFFF"/>
                </a:solidFill>
              </a:rPr>
              <a:t>Were you somewhat disheartened?  </a:t>
            </a:r>
            <a:endParaRPr lang="en-US"/>
          </a:p>
        </p:txBody>
      </p:sp>
      <p:sp>
        <p:nvSpPr>
          <p:cNvPr id="5" name="TextBox 4">
            <a:extLst>
              <a:ext uri="{FF2B5EF4-FFF2-40B4-BE49-F238E27FC236}">
                <a16:creationId xmlns:a16="http://schemas.microsoft.com/office/drawing/2014/main" id="{203E6D87-8304-0FBC-81F0-4653C9631CD3}"/>
              </a:ext>
            </a:extLst>
          </p:cNvPr>
          <p:cNvSpPr txBox="1"/>
          <p:nvPr/>
        </p:nvSpPr>
        <p:spPr>
          <a:xfrm>
            <a:off x="9859310" y="6657945"/>
            <a:ext cx="2332690"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3">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a:extLst>
                    <a:ext uri="{A12FA001-AC4F-418D-AE19-62706E023703}">
                      <ahyp:hlinkClr xmlns:ahyp="http://schemas.microsoft.com/office/drawing/2018/hyperlinkcolor" val="tx"/>
                    </a:ext>
                  </a:extLst>
                </a:hlinkClick>
              </a:rPr>
              <a:t>CC BY-SA</a:t>
            </a:r>
            <a:r>
              <a:rPr lang="en-US" sz="700">
                <a:solidFill>
                  <a:srgbClr val="FFFFFF"/>
                </a:solidFill>
              </a:rPr>
              <a:t>.</a:t>
            </a:r>
          </a:p>
        </p:txBody>
      </p:sp>
    </p:spTree>
    <p:extLst>
      <p:ext uri="{BB962C8B-B14F-4D97-AF65-F5344CB8AC3E}">
        <p14:creationId xmlns:p14="http://schemas.microsoft.com/office/powerpoint/2010/main" val="3174247076"/>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B7C4858-FAA3-4226-A856-193A01910E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68C1B503-0291-4E82-A65E-72D604D9F6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4663" y="469900"/>
            <a:ext cx="3695002" cy="5918200"/>
          </a:xfrm>
          <a:prstGeom prst="rect">
            <a:avLst/>
          </a:prstGeom>
          <a:solidFill>
            <a:schemeClr val="accent1"/>
          </a:solidFill>
          <a:ln>
            <a:noFill/>
          </a:ln>
          <a:effectLst>
            <a:outerShdw blurRad="50800" dist="38100" dir="5400000" algn="t" rotWithShape="0">
              <a:prstClr val="black">
                <a:alpha val="40000"/>
              </a:prstClr>
            </a:outerShdw>
          </a:effectLst>
          <a:scene3d>
            <a:camera prst="orthographicFront"/>
            <a:lightRig rig="balanced" dir="t"/>
          </a:scene3d>
          <a:sp3d>
            <a:bevelT w="635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B3F836C5-9601-4982-A121-CCA49BF7BA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9668" y="635508"/>
            <a:ext cx="3364992" cy="5586984"/>
          </a:xfrm>
          <a:prstGeom prst="rect">
            <a:avLst/>
          </a:prstGeom>
          <a:noFill/>
          <a:ln w="15875" cap="flat">
            <a:solidFill>
              <a:schemeClr val="bg2"/>
            </a:solidFill>
            <a:miter lim="800000"/>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0A0CE17B-64C4-2BEC-A418-B0C1F937B3D8}"/>
              </a:ext>
            </a:extLst>
          </p:cNvPr>
          <p:cNvSpPr>
            <a:spLocks noGrp="1"/>
          </p:cNvSpPr>
          <p:nvPr>
            <p:ph type="title"/>
          </p:nvPr>
        </p:nvSpPr>
        <p:spPr>
          <a:xfrm>
            <a:off x="952108" y="954756"/>
            <a:ext cx="2730414" cy="4946003"/>
          </a:xfrm>
        </p:spPr>
        <p:txBody>
          <a:bodyPr>
            <a:normAutofit/>
          </a:bodyPr>
          <a:lstStyle/>
          <a:p>
            <a:r>
              <a:rPr lang="en-US">
                <a:solidFill>
                  <a:srgbClr val="FFFFFF"/>
                </a:solidFill>
              </a:rPr>
              <a:t>A Critical, Fault Finding God?</a:t>
            </a:r>
          </a:p>
        </p:txBody>
      </p:sp>
      <p:sp>
        <p:nvSpPr>
          <p:cNvPr id="17" name="Rectangle 16">
            <a:extLst>
              <a:ext uri="{FF2B5EF4-FFF2-40B4-BE49-F238E27FC236}">
                <a16:creationId xmlns:a16="http://schemas.microsoft.com/office/drawing/2014/main" id="{46CD0D05-FF47-4ABB-841C-0600CADC35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0"/>
            <a:ext cx="7537704" cy="6858000"/>
          </a:xfrm>
          <a:prstGeom prst="rect">
            <a:avLst/>
          </a:prstGeom>
          <a:solidFill>
            <a:schemeClr val="bg2">
              <a:lumMod val="25000"/>
            </a:schemeClr>
          </a:solidFill>
          <a:ln>
            <a:noFill/>
          </a:ln>
          <a:effectLst>
            <a:innerShdw blurRad="63500" dist="50800" dir="108000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6" descr="Magnifying Glass Free Stock Photo - Public Domain Pictures">
            <a:extLst>
              <a:ext uri="{FF2B5EF4-FFF2-40B4-BE49-F238E27FC236}">
                <a16:creationId xmlns:a16="http://schemas.microsoft.com/office/drawing/2014/main" id="{3F1EC8FF-BEB5-6354-8D0C-15BFBB152B4D}"/>
              </a:ext>
            </a:extLst>
          </p:cNvPr>
          <p:cNvPicPr>
            <a:picLocks noGrp="1" noChangeAspect="1"/>
          </p:cNvPicPr>
          <p:nvPr>
            <p:ph idx="1"/>
          </p:nvPr>
        </p:nvPicPr>
        <p:blipFill>
          <a:blip r:embed="rId3"/>
          <a:stretch>
            <a:fillRect/>
          </a:stretch>
        </p:blipFill>
        <p:spPr>
          <a:xfrm>
            <a:off x="5073650" y="970001"/>
            <a:ext cx="6684055" cy="4927750"/>
          </a:xfrm>
        </p:spPr>
      </p:pic>
    </p:spTree>
    <p:extLst>
      <p:ext uri="{BB962C8B-B14F-4D97-AF65-F5344CB8AC3E}">
        <p14:creationId xmlns:p14="http://schemas.microsoft.com/office/powerpoint/2010/main" val="7013530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EB8E3BF-F464-4900-8994-851061A9AD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White puzzle with one red piece">
            <a:extLst>
              <a:ext uri="{FF2B5EF4-FFF2-40B4-BE49-F238E27FC236}">
                <a16:creationId xmlns:a16="http://schemas.microsoft.com/office/drawing/2014/main" id="{2022BD8E-A617-A46D-5F66-DF84E132D16D}"/>
              </a:ext>
            </a:extLst>
          </p:cNvPr>
          <p:cNvPicPr>
            <a:picLocks noChangeAspect="1"/>
          </p:cNvPicPr>
          <p:nvPr/>
        </p:nvPicPr>
        <p:blipFill rotWithShape="1">
          <a:blip r:embed="rId2">
            <a:alphaModFix amt="35000"/>
          </a:blip>
          <a:srcRect r="-2" b="-2"/>
          <a:stretch/>
        </p:blipFill>
        <p:spPr>
          <a:xfrm>
            <a:off x="20" y="10"/>
            <a:ext cx="12191980" cy="6857990"/>
          </a:xfrm>
          <a:prstGeom prst="rect">
            <a:avLst/>
          </a:prstGeom>
        </p:spPr>
      </p:pic>
      <p:sp>
        <p:nvSpPr>
          <p:cNvPr id="2" name="Title 1">
            <a:extLst>
              <a:ext uri="{FF2B5EF4-FFF2-40B4-BE49-F238E27FC236}">
                <a16:creationId xmlns:a16="http://schemas.microsoft.com/office/drawing/2014/main" id="{3F0190CD-1E49-8373-6159-E706FA01465F}"/>
              </a:ext>
            </a:extLst>
          </p:cNvPr>
          <p:cNvSpPr>
            <a:spLocks noGrp="1"/>
          </p:cNvSpPr>
          <p:nvPr>
            <p:ph type="title"/>
          </p:nvPr>
        </p:nvSpPr>
        <p:spPr>
          <a:xfrm>
            <a:off x="1295402" y="982132"/>
            <a:ext cx="9601196" cy="1303867"/>
          </a:xfrm>
        </p:spPr>
        <p:txBody>
          <a:bodyPr>
            <a:normAutofit/>
          </a:bodyPr>
          <a:lstStyle/>
          <a:p>
            <a:r>
              <a:rPr lang="en-US" sz="5400" dirty="0">
                <a:solidFill>
                  <a:srgbClr val="FFFFFF"/>
                </a:solidFill>
              </a:rPr>
              <a:t>Or Is There a Different Lesson...</a:t>
            </a:r>
          </a:p>
        </p:txBody>
      </p:sp>
      <p:cxnSp>
        <p:nvCxnSpPr>
          <p:cNvPr id="11" name="Straight Connector 10">
            <a:extLst>
              <a:ext uri="{FF2B5EF4-FFF2-40B4-BE49-F238E27FC236}">
                <a16:creationId xmlns:a16="http://schemas.microsoft.com/office/drawing/2014/main" id="{8E0602D6-3A81-42F8-AE67-1BAAFC967C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524000" y="2421466"/>
            <a:ext cx="9144000" cy="0"/>
          </a:xfrm>
          <a:prstGeom prst="line">
            <a:avLst/>
          </a:prstGeom>
          <a:ln w="15875">
            <a:solidFill>
              <a:srgbClr val="FFFFFF"/>
            </a:solidFill>
          </a:ln>
        </p:spPr>
        <p:style>
          <a:lnRef idx="2">
            <a:schemeClr val="accent1"/>
          </a:lnRef>
          <a:fillRef idx="0">
            <a:schemeClr val="accent1"/>
          </a:fillRef>
          <a:effectRef idx="1">
            <a:schemeClr val="accent1"/>
          </a:effectRef>
          <a:fontRef idx="minor">
            <a:schemeClr val="tx1"/>
          </a:fontRef>
        </p:style>
      </p:cxnSp>
      <p:sp>
        <p:nvSpPr>
          <p:cNvPr id="3" name="Content Placeholder 2">
            <a:extLst>
              <a:ext uri="{FF2B5EF4-FFF2-40B4-BE49-F238E27FC236}">
                <a16:creationId xmlns:a16="http://schemas.microsoft.com/office/drawing/2014/main" id="{7A48C6D1-CFCF-4F96-280F-1F829E13F352}"/>
              </a:ext>
            </a:extLst>
          </p:cNvPr>
          <p:cNvSpPr>
            <a:spLocks noGrp="1"/>
          </p:cNvSpPr>
          <p:nvPr>
            <p:ph idx="1"/>
          </p:nvPr>
        </p:nvSpPr>
        <p:spPr>
          <a:xfrm>
            <a:off x="1295401" y="2426303"/>
            <a:ext cx="9601196" cy="4080935"/>
          </a:xfrm>
        </p:spPr>
        <p:txBody>
          <a:bodyPr>
            <a:normAutofit/>
          </a:bodyPr>
          <a:lstStyle/>
          <a:p>
            <a:pPr marL="0" indent="0">
              <a:buNone/>
            </a:pPr>
            <a:r>
              <a:rPr lang="en-US" sz="3600">
                <a:solidFill>
                  <a:srgbClr val="FFFFFF"/>
                </a:solidFill>
                <a:ea typeface="+mn-lt"/>
                <a:cs typeface="+mn-lt"/>
              </a:rPr>
              <a:t>The LORD came from Sinai, and rose up from Seir unto them; he shined forth from mount Paran, and he came with ten thousands of saints: from his right hand </a:t>
            </a:r>
            <a:r>
              <a:rPr lang="en-US" sz="3600" i="1">
                <a:solidFill>
                  <a:srgbClr val="FFFFFF"/>
                </a:solidFill>
                <a:ea typeface="+mn-lt"/>
                <a:cs typeface="+mn-lt"/>
              </a:rPr>
              <a:t>went</a:t>
            </a:r>
            <a:r>
              <a:rPr lang="en-US" sz="3600">
                <a:solidFill>
                  <a:srgbClr val="FFFFFF"/>
                </a:solidFill>
                <a:ea typeface="+mn-lt"/>
                <a:cs typeface="+mn-lt"/>
              </a:rPr>
              <a:t> a fiery law for them.</a:t>
            </a:r>
            <a:endParaRPr lang="en-US" sz="3600">
              <a:solidFill>
                <a:srgbClr val="FFFFFF"/>
              </a:solidFill>
            </a:endParaRPr>
          </a:p>
          <a:p>
            <a:pPr marL="0" indent="0">
              <a:buSzPct val="114999"/>
              <a:buNone/>
            </a:pPr>
            <a:r>
              <a:rPr lang="en-US" sz="3600">
                <a:solidFill>
                  <a:srgbClr val="FFFFFF"/>
                </a:solidFill>
                <a:ea typeface="+mn-lt"/>
                <a:cs typeface="+mn-lt"/>
              </a:rPr>
              <a:t>Yea, he loved the people! </a:t>
            </a:r>
          </a:p>
          <a:p>
            <a:pPr marL="0" indent="0">
              <a:buNone/>
            </a:pPr>
            <a:r>
              <a:rPr lang="en-US" sz="3600">
                <a:solidFill>
                  <a:srgbClr val="FFFFFF"/>
                </a:solidFill>
                <a:ea typeface="+mn-lt"/>
                <a:cs typeface="+mn-lt"/>
              </a:rPr>
              <a:t>Deut. 33:2,3</a:t>
            </a:r>
            <a:endParaRPr lang="en-US" sz="3600"/>
          </a:p>
          <a:p>
            <a:pPr>
              <a:buSzPct val="114999"/>
            </a:pPr>
            <a:endParaRPr lang="en-US">
              <a:solidFill>
                <a:srgbClr val="FFFFFF"/>
              </a:solidFill>
            </a:endParaRPr>
          </a:p>
        </p:txBody>
      </p:sp>
    </p:spTree>
    <p:extLst>
      <p:ext uri="{BB962C8B-B14F-4D97-AF65-F5344CB8AC3E}">
        <p14:creationId xmlns:p14="http://schemas.microsoft.com/office/powerpoint/2010/main" val="1831088837"/>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B78BE18-6882-4FAA-BC8C-CA216E9638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A34F12D-8C0F-46CA-9F4A-D56193C37E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6138" y="488137"/>
            <a:ext cx="11227442" cy="5883295"/>
          </a:xfrm>
          <a:prstGeom prst="rect">
            <a:avLst/>
          </a:prstGeom>
          <a:solidFill>
            <a:schemeClr val="bg2"/>
          </a:solidFill>
          <a:ln>
            <a:noFill/>
          </a:ln>
          <a:effectLst>
            <a:outerShdw blurRad="114300" dist="127000" dir="4800000" sx="99000" sy="99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4" name="Picture 3" descr="무료 이미지 : 빛, 추상, 밤, 연기, 불꽃, 난로, 어둠, 캠핑, 캠프 불, 모닥불, 열, 탄, 장시간 노출, 에너지, 화상, 옥외, 플레어, 뜨거운, 점화하다, 연료 ...">
            <a:extLst>
              <a:ext uri="{FF2B5EF4-FFF2-40B4-BE49-F238E27FC236}">
                <a16:creationId xmlns:a16="http://schemas.microsoft.com/office/drawing/2014/main" id="{8E283FC2-1FA9-44C0-C8B5-12AFF7217308}"/>
              </a:ext>
            </a:extLst>
          </p:cNvPr>
          <p:cNvPicPr>
            <a:picLocks noChangeAspect="1"/>
          </p:cNvPicPr>
          <p:nvPr/>
        </p:nvPicPr>
        <p:blipFill rotWithShape="1">
          <a:blip r:embed="rId3">
            <a:alphaModFix amt="25000"/>
          </a:blip>
          <a:srcRect t="16270" r="1" b="5227"/>
          <a:stretch/>
        </p:blipFill>
        <p:spPr>
          <a:xfrm>
            <a:off x="486138" y="486568"/>
            <a:ext cx="11227442" cy="5883295"/>
          </a:xfrm>
          <a:prstGeom prst="rect">
            <a:avLst/>
          </a:prstGeom>
        </p:spPr>
      </p:pic>
      <p:sp>
        <p:nvSpPr>
          <p:cNvPr id="13" name="Rectangle 12">
            <a:extLst>
              <a:ext uri="{FF2B5EF4-FFF2-40B4-BE49-F238E27FC236}">
                <a16:creationId xmlns:a16="http://schemas.microsoft.com/office/drawing/2014/main" id="{F3838012-22B6-4303-8F29-04E1419B3A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solidFill>
              <a:schemeClr val="tx1"/>
            </a:solidFill>
            <a:miter lim="800000"/>
          </a:ln>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060F7CDA-930B-E26F-1366-3DAE2CDDDE23}"/>
              </a:ext>
            </a:extLst>
          </p:cNvPr>
          <p:cNvSpPr>
            <a:spLocks noGrp="1"/>
          </p:cNvSpPr>
          <p:nvPr>
            <p:ph type="title"/>
          </p:nvPr>
        </p:nvSpPr>
        <p:spPr>
          <a:xfrm>
            <a:off x="1295402" y="982132"/>
            <a:ext cx="9601196" cy="1303867"/>
          </a:xfrm>
        </p:spPr>
        <p:txBody>
          <a:bodyPr>
            <a:normAutofit/>
          </a:bodyPr>
          <a:lstStyle/>
          <a:p>
            <a:r>
              <a:rPr lang="en-US" sz="4800" b="1" i="1">
                <a:solidFill>
                  <a:schemeClr val="tx1"/>
                </a:solidFill>
              </a:rPr>
              <a:t>Sin... It's no light thing or Joke</a:t>
            </a:r>
          </a:p>
        </p:txBody>
      </p:sp>
      <p:cxnSp>
        <p:nvCxnSpPr>
          <p:cNvPr id="15" name="Straight Connector 14">
            <a:extLst>
              <a:ext uri="{FF2B5EF4-FFF2-40B4-BE49-F238E27FC236}">
                <a16:creationId xmlns:a16="http://schemas.microsoft.com/office/drawing/2014/main" id="{AB061FF5-9F81-427C-8DA5-3989395517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92351" y="2421466"/>
            <a:ext cx="9407298" cy="0"/>
          </a:xfrm>
          <a:prstGeom prst="line">
            <a:avLst/>
          </a:prstGeom>
          <a:ln w="15875">
            <a:solidFill>
              <a:schemeClr val="tx1"/>
            </a:solidFill>
          </a:ln>
        </p:spPr>
        <p:style>
          <a:lnRef idx="2">
            <a:schemeClr val="accent1"/>
          </a:lnRef>
          <a:fillRef idx="0">
            <a:schemeClr val="accent1"/>
          </a:fillRef>
          <a:effectRef idx="1">
            <a:schemeClr val="accent1"/>
          </a:effectRef>
          <a:fontRef idx="minor">
            <a:schemeClr val="tx1"/>
          </a:fontRef>
        </p:style>
      </p:cxnSp>
      <p:grpSp>
        <p:nvGrpSpPr>
          <p:cNvPr id="17" name="Group 16">
            <a:extLst>
              <a:ext uri="{FF2B5EF4-FFF2-40B4-BE49-F238E27FC236}">
                <a16:creationId xmlns:a16="http://schemas.microsoft.com/office/drawing/2014/main" id="{F03F5A17-2CE9-4ADD-9FAF-C1A0BB39CD0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8288" y="3128956"/>
            <a:ext cx="12234672" cy="658368"/>
            <a:chOff x="-18288" y="3128956"/>
            <a:chExt cx="12234672" cy="658368"/>
          </a:xfrm>
        </p:grpSpPr>
        <p:sp useBgFill="1">
          <p:nvSpPr>
            <p:cNvPr id="18" name="Rounded Rectangle 20">
              <a:extLst>
                <a:ext uri="{FF2B5EF4-FFF2-40B4-BE49-F238E27FC236}">
                  <a16:creationId xmlns:a16="http://schemas.microsoft.com/office/drawing/2014/main" id="{4A88F887-B43E-4CD1-BCE2-739013C68D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2303" y="3128956"/>
              <a:ext cx="45720" cy="658368"/>
            </a:xfrm>
            <a:prstGeom prst="roundRect">
              <a:avLst>
                <a:gd name="adj" fmla="val 50000"/>
              </a:avLst>
            </a:prstGeom>
            <a:ln w="9525">
              <a:noFill/>
            </a:ln>
            <a:effectLst>
              <a:innerShdw blurRad="114300">
                <a:prstClr val="black">
                  <a:alpha val="8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19" name="Picture 18">
              <a:extLst>
                <a:ext uri="{FF2B5EF4-FFF2-40B4-BE49-F238E27FC236}">
                  <a16:creationId xmlns:a16="http://schemas.microsoft.com/office/drawing/2014/main" id="{2C9D3412-AB4A-4E20-9A79-B2C80D198BC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8288" y="3154680"/>
              <a:ext cx="777240" cy="606425"/>
            </a:xfrm>
            <a:prstGeom prst="rect">
              <a:avLst/>
            </a:prstGeom>
          </p:spPr>
        </p:pic>
        <p:sp useBgFill="1">
          <p:nvSpPr>
            <p:cNvPr id="20" name="Rounded Rectangle 22">
              <a:extLst>
                <a:ext uri="{FF2B5EF4-FFF2-40B4-BE49-F238E27FC236}">
                  <a16:creationId xmlns:a16="http://schemas.microsoft.com/office/drawing/2014/main" id="{A1D7D010-E182-46E6-9264-B39552853F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414377" y="3128956"/>
              <a:ext cx="45720" cy="658368"/>
            </a:xfrm>
            <a:prstGeom prst="roundRect">
              <a:avLst>
                <a:gd name="adj" fmla="val 50000"/>
              </a:avLst>
            </a:prstGeom>
            <a:ln w="9525">
              <a:noFill/>
            </a:ln>
            <a:effectLst>
              <a:innerShdw blurRad="114300">
                <a:prstClr val="black">
                  <a:alpha val="8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21" name="Picture 20">
              <a:extLst>
                <a:ext uri="{FF2B5EF4-FFF2-40B4-BE49-F238E27FC236}">
                  <a16:creationId xmlns:a16="http://schemas.microsoft.com/office/drawing/2014/main" id="{F4783A7B-2E08-42E4-87EC-EE59B873DFB1}"/>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flipH="1">
              <a:off x="11439144" y="3154680"/>
              <a:ext cx="777240" cy="606425"/>
            </a:xfrm>
            <a:prstGeom prst="rect">
              <a:avLst/>
            </a:prstGeom>
          </p:spPr>
        </p:pic>
      </p:grpSp>
      <p:sp>
        <p:nvSpPr>
          <p:cNvPr id="3" name="Content Placeholder 2">
            <a:extLst>
              <a:ext uri="{FF2B5EF4-FFF2-40B4-BE49-F238E27FC236}">
                <a16:creationId xmlns:a16="http://schemas.microsoft.com/office/drawing/2014/main" id="{E9F04193-10C0-9E7D-91A9-4EB3D9243D08}"/>
              </a:ext>
            </a:extLst>
          </p:cNvPr>
          <p:cNvSpPr>
            <a:spLocks noGrp="1"/>
          </p:cNvSpPr>
          <p:nvPr>
            <p:ph idx="1"/>
          </p:nvPr>
        </p:nvSpPr>
        <p:spPr>
          <a:xfrm>
            <a:off x="1295401" y="2556932"/>
            <a:ext cx="9601196" cy="3318936"/>
          </a:xfrm>
        </p:spPr>
        <p:txBody>
          <a:bodyPr>
            <a:normAutofit/>
          </a:bodyPr>
          <a:lstStyle/>
          <a:p>
            <a:pPr marL="0" indent="0" algn="ctr">
              <a:buNone/>
            </a:pPr>
            <a:r>
              <a:rPr lang="en-US" sz="4000">
                <a:solidFill>
                  <a:schemeClr val="tx1"/>
                </a:solidFill>
              </a:rPr>
              <a:t>A sacrifice for sin was </a:t>
            </a:r>
            <a:endParaRPr lang="en-US"/>
          </a:p>
          <a:p>
            <a:pPr marL="0" indent="0" algn="ctr">
              <a:buNone/>
            </a:pPr>
            <a:r>
              <a:rPr lang="en-US" sz="4000">
                <a:solidFill>
                  <a:schemeClr val="tx1"/>
                </a:solidFill>
              </a:rPr>
              <a:t>required </a:t>
            </a:r>
          </a:p>
          <a:p>
            <a:pPr marL="0" indent="0" algn="ctr">
              <a:buNone/>
            </a:pPr>
            <a:r>
              <a:rPr lang="en-US" sz="4000">
                <a:solidFill>
                  <a:schemeClr val="tx1"/>
                </a:solidFill>
              </a:rPr>
              <a:t>for every sin!</a:t>
            </a:r>
            <a:endParaRPr lang="en-US">
              <a:solidFill>
                <a:schemeClr val="tx1"/>
              </a:solidFill>
            </a:endParaRPr>
          </a:p>
        </p:txBody>
      </p:sp>
    </p:spTree>
    <p:extLst>
      <p:ext uri="{BB962C8B-B14F-4D97-AF65-F5344CB8AC3E}">
        <p14:creationId xmlns:p14="http://schemas.microsoft.com/office/powerpoint/2010/main" val="178157526"/>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03E8C8A2-D2DA-42F8-84AA-AC5AB4251D2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934" y="0"/>
            <a:ext cx="12231160" cy="6856214"/>
            <a:chOff x="-16934" y="0"/>
            <a:chExt cx="12231160" cy="6856214"/>
          </a:xfrm>
        </p:grpSpPr>
        <p:pic>
          <p:nvPicPr>
            <p:cNvPr id="10" name="Picture 9">
              <a:extLst>
                <a:ext uri="{FF2B5EF4-FFF2-40B4-BE49-F238E27FC236}">
                  <a16:creationId xmlns:a16="http://schemas.microsoft.com/office/drawing/2014/main" id="{9A5D1FE1-4883-49B4-AD3E-D0A3F8DCE12C}"/>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1" name="Rectangle 10">
              <a:extLst>
                <a:ext uri="{FF2B5EF4-FFF2-40B4-BE49-F238E27FC236}">
                  <a16:creationId xmlns:a16="http://schemas.microsoft.com/office/drawing/2014/main" id="{7F829EAE-7CB1-410F-BAF1-55BD6DC249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2" name="Picture 11">
              <a:extLst>
                <a:ext uri="{FF2B5EF4-FFF2-40B4-BE49-F238E27FC236}">
                  <a16:creationId xmlns:a16="http://schemas.microsoft.com/office/drawing/2014/main" id="{4EA5F8CE-974F-4443-AB3C-4799C332304B}"/>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13" name="Picture 12">
              <a:extLst>
                <a:ext uri="{FF2B5EF4-FFF2-40B4-BE49-F238E27FC236}">
                  <a16:creationId xmlns:a16="http://schemas.microsoft.com/office/drawing/2014/main" id="{94075D0C-1739-4729-A5C8-5C5707A942F5}"/>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cxnSp>
        <p:nvCxnSpPr>
          <p:cNvPr id="15" name="Straight Connector 14">
            <a:extLst>
              <a:ext uri="{FF2B5EF4-FFF2-40B4-BE49-F238E27FC236}">
                <a16:creationId xmlns:a16="http://schemas.microsoft.com/office/drawing/2014/main" id="{0DFD28A6-39F3-425F-8050-E5BF1B4523B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
        <p:nvSpPr>
          <p:cNvPr id="17" name="Rectangle 16">
            <a:extLst>
              <a:ext uri="{FF2B5EF4-FFF2-40B4-BE49-F238E27FC236}">
                <a16:creationId xmlns:a16="http://schemas.microsoft.com/office/drawing/2014/main" id="{FDF8837B-BAE2-489A-8F93-69216307D5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Baby Lamb Free Stock Photo - Public Domain Pictures">
            <a:extLst>
              <a:ext uri="{FF2B5EF4-FFF2-40B4-BE49-F238E27FC236}">
                <a16:creationId xmlns:a16="http://schemas.microsoft.com/office/drawing/2014/main" id="{4CC11A68-D5EE-46D1-1549-288788000331}"/>
              </a:ext>
            </a:extLst>
          </p:cNvPr>
          <p:cNvPicPr>
            <a:picLocks noChangeAspect="1"/>
          </p:cNvPicPr>
          <p:nvPr/>
        </p:nvPicPr>
        <p:blipFill rotWithShape="1">
          <a:blip r:embed="rId4">
            <a:alphaModFix amt="50000"/>
          </a:blip>
          <a:srcRect b="15730"/>
          <a:stretch/>
        </p:blipFill>
        <p:spPr>
          <a:xfrm>
            <a:off x="-21751" y="-729333"/>
            <a:ext cx="12191980" cy="6857990"/>
          </a:xfrm>
          <a:prstGeom prst="rect">
            <a:avLst/>
          </a:prstGeom>
        </p:spPr>
      </p:pic>
      <p:sp>
        <p:nvSpPr>
          <p:cNvPr id="2" name="Title 1">
            <a:extLst>
              <a:ext uri="{FF2B5EF4-FFF2-40B4-BE49-F238E27FC236}">
                <a16:creationId xmlns:a16="http://schemas.microsoft.com/office/drawing/2014/main" id="{B2E255A0-CA6C-62DC-96C8-132F2AC35BA6}"/>
              </a:ext>
            </a:extLst>
          </p:cNvPr>
          <p:cNvSpPr>
            <a:spLocks noGrp="1"/>
          </p:cNvSpPr>
          <p:nvPr>
            <p:ph type="title"/>
          </p:nvPr>
        </p:nvSpPr>
        <p:spPr>
          <a:xfrm>
            <a:off x="179140" y="75436"/>
            <a:ext cx="9330269" cy="1515533"/>
          </a:xfrm>
        </p:spPr>
        <p:txBody>
          <a:bodyPr vert="horz" lIns="91440" tIns="45720" rIns="91440" bIns="45720" rtlCol="0" anchor="b">
            <a:normAutofit/>
          </a:bodyPr>
          <a:lstStyle/>
          <a:p>
            <a:pPr algn="l">
              <a:lnSpc>
                <a:spcPct val="90000"/>
              </a:lnSpc>
            </a:pPr>
            <a:r>
              <a:rPr lang="en-US" sz="4600">
                <a:solidFill>
                  <a:srgbClr val="FFFFFF"/>
                </a:solidFill>
              </a:rPr>
              <a:t>What Was The End Goal of All These Sacrifices and Services...</a:t>
            </a:r>
            <a:endParaRPr lang="en-US"/>
          </a:p>
        </p:txBody>
      </p:sp>
      <p:sp>
        <p:nvSpPr>
          <p:cNvPr id="3" name="Content Placeholder 2">
            <a:extLst>
              <a:ext uri="{FF2B5EF4-FFF2-40B4-BE49-F238E27FC236}">
                <a16:creationId xmlns:a16="http://schemas.microsoft.com/office/drawing/2014/main" id="{315BE1E3-7320-AB38-3EFA-A5A1172B9D36}"/>
              </a:ext>
            </a:extLst>
          </p:cNvPr>
          <p:cNvSpPr>
            <a:spLocks noGrp="1"/>
          </p:cNvSpPr>
          <p:nvPr>
            <p:ph idx="1"/>
          </p:nvPr>
        </p:nvSpPr>
        <p:spPr>
          <a:xfrm>
            <a:off x="2692398" y="3559626"/>
            <a:ext cx="6815669" cy="1320802"/>
          </a:xfrm>
        </p:spPr>
        <p:txBody>
          <a:bodyPr vert="horz" lIns="91440" tIns="45720" rIns="91440" bIns="45720" rtlCol="0" anchor="t">
            <a:normAutofit/>
          </a:bodyPr>
          <a:lstStyle/>
          <a:p>
            <a:pPr marL="0" indent="0" algn="ctr">
              <a:buNone/>
            </a:pPr>
            <a:r>
              <a:rPr lang="en-US" sz="5400" b="1" i="1" u="sng">
                <a:solidFill>
                  <a:srgbClr val="FFFFFF"/>
                </a:solidFill>
              </a:rPr>
              <a:t>ATONEMENT</a:t>
            </a:r>
          </a:p>
        </p:txBody>
      </p:sp>
      <p:cxnSp>
        <p:nvCxnSpPr>
          <p:cNvPr id="19" name="Straight Connector 18">
            <a:extLst>
              <a:ext uri="{FF2B5EF4-FFF2-40B4-BE49-F238E27FC236}">
                <a16:creationId xmlns:a16="http://schemas.microsoft.com/office/drawing/2014/main" id="{B48BEE9B-A2F4-4BF3-9EAD-16E1A7FC2DC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699932" y="3510608"/>
            <a:ext cx="5120640" cy="0"/>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14102139"/>
      </p:ext>
    </p:extLst>
  </p:cSld>
  <p:clrMapOvr>
    <a:overrideClrMapping bg1="dk1" tx1="lt1" bg2="dk2"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4BD17B-5260-B28C-D14A-D87B477E0135}"/>
              </a:ext>
            </a:extLst>
          </p:cNvPr>
          <p:cNvSpPr>
            <a:spLocks noGrp="1"/>
          </p:cNvSpPr>
          <p:nvPr>
            <p:ph type="title"/>
          </p:nvPr>
        </p:nvSpPr>
        <p:spPr/>
        <p:txBody>
          <a:bodyPr>
            <a:normAutofit fontScale="90000"/>
          </a:bodyPr>
          <a:lstStyle/>
          <a:p>
            <a:r>
              <a:rPr lang="en-US"/>
              <a:t>The Day of </a:t>
            </a:r>
            <a:r>
              <a:rPr lang="en-US" err="1"/>
              <a:t>Atonment</a:t>
            </a:r>
            <a:br>
              <a:rPr lang="en-US"/>
            </a:br>
            <a:r>
              <a:rPr lang="en-US"/>
              <a:t>Leviticus 23:26-31</a:t>
            </a:r>
          </a:p>
        </p:txBody>
      </p:sp>
      <p:sp>
        <p:nvSpPr>
          <p:cNvPr id="3" name="Content Placeholder 2">
            <a:extLst>
              <a:ext uri="{FF2B5EF4-FFF2-40B4-BE49-F238E27FC236}">
                <a16:creationId xmlns:a16="http://schemas.microsoft.com/office/drawing/2014/main" id="{04DB241C-F20C-BB04-8091-385C5133AC37}"/>
              </a:ext>
            </a:extLst>
          </p:cNvPr>
          <p:cNvSpPr>
            <a:spLocks noGrp="1"/>
          </p:cNvSpPr>
          <p:nvPr>
            <p:ph idx="1"/>
          </p:nvPr>
        </p:nvSpPr>
        <p:spPr/>
        <p:txBody>
          <a:bodyPr/>
          <a:lstStyle/>
          <a:p>
            <a:pPr marL="0" indent="0">
              <a:buNone/>
            </a:pPr>
            <a:r>
              <a:rPr lang="en-US" sz="3200">
                <a:ea typeface="+mn-lt"/>
                <a:cs typeface="+mn-lt"/>
              </a:rPr>
              <a:t>And the LORD </a:t>
            </a:r>
            <a:r>
              <a:rPr lang="en-US" sz="3200" err="1">
                <a:ea typeface="+mn-lt"/>
                <a:cs typeface="+mn-lt"/>
              </a:rPr>
              <a:t>spake</a:t>
            </a:r>
            <a:r>
              <a:rPr lang="en-US" sz="3200">
                <a:ea typeface="+mn-lt"/>
                <a:cs typeface="+mn-lt"/>
              </a:rPr>
              <a:t> unto Moses, saying,  Also on the tenth </a:t>
            </a:r>
            <a:r>
              <a:rPr lang="en-US" sz="3200" i="1">
                <a:ea typeface="+mn-lt"/>
                <a:cs typeface="+mn-lt"/>
              </a:rPr>
              <a:t>day</a:t>
            </a:r>
            <a:r>
              <a:rPr lang="en-US" sz="3200">
                <a:ea typeface="+mn-lt"/>
                <a:cs typeface="+mn-lt"/>
              </a:rPr>
              <a:t> of this seventh month </a:t>
            </a:r>
            <a:r>
              <a:rPr lang="en-US" sz="3200" i="1">
                <a:ea typeface="+mn-lt"/>
                <a:cs typeface="+mn-lt"/>
              </a:rPr>
              <a:t>there shall be</a:t>
            </a:r>
            <a:r>
              <a:rPr lang="en-US" sz="3200">
                <a:ea typeface="+mn-lt"/>
                <a:cs typeface="+mn-lt"/>
              </a:rPr>
              <a:t> a day of atonement: it shall be an holy convocation unto you; and ye shall afflict your souls, and offer an offering made by fire unto the LORD. </a:t>
            </a:r>
            <a:endParaRPr lang="en-US" sz="3200"/>
          </a:p>
        </p:txBody>
      </p:sp>
    </p:spTree>
    <p:extLst>
      <p:ext uri="{BB962C8B-B14F-4D97-AF65-F5344CB8AC3E}">
        <p14:creationId xmlns:p14="http://schemas.microsoft.com/office/powerpoint/2010/main" val="33465516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4BD17B-5260-B28C-D14A-D87B477E0135}"/>
              </a:ext>
            </a:extLst>
          </p:cNvPr>
          <p:cNvSpPr>
            <a:spLocks noGrp="1"/>
          </p:cNvSpPr>
          <p:nvPr>
            <p:ph type="title"/>
          </p:nvPr>
        </p:nvSpPr>
        <p:spPr/>
        <p:txBody>
          <a:bodyPr/>
          <a:lstStyle/>
          <a:p>
            <a:r>
              <a:rPr lang="en-US"/>
              <a:t>Leviticus 23:26-31</a:t>
            </a:r>
          </a:p>
        </p:txBody>
      </p:sp>
      <p:sp>
        <p:nvSpPr>
          <p:cNvPr id="3" name="Content Placeholder 2">
            <a:extLst>
              <a:ext uri="{FF2B5EF4-FFF2-40B4-BE49-F238E27FC236}">
                <a16:creationId xmlns:a16="http://schemas.microsoft.com/office/drawing/2014/main" id="{04DB241C-F20C-BB04-8091-385C5133AC37}"/>
              </a:ext>
            </a:extLst>
          </p:cNvPr>
          <p:cNvSpPr>
            <a:spLocks noGrp="1"/>
          </p:cNvSpPr>
          <p:nvPr>
            <p:ph idx="1"/>
          </p:nvPr>
        </p:nvSpPr>
        <p:spPr/>
        <p:txBody>
          <a:bodyPr/>
          <a:lstStyle/>
          <a:p>
            <a:pPr marL="0" indent="0">
              <a:buNone/>
            </a:pPr>
            <a:r>
              <a:rPr lang="en-US" sz="3200">
                <a:ea typeface="+mn-lt"/>
                <a:cs typeface="+mn-lt"/>
              </a:rPr>
              <a:t>And ye shall do no work in that same day: for it </a:t>
            </a:r>
            <a:r>
              <a:rPr lang="en-US" sz="3200" i="1">
                <a:ea typeface="+mn-lt"/>
                <a:cs typeface="+mn-lt"/>
              </a:rPr>
              <a:t>is</a:t>
            </a:r>
            <a:r>
              <a:rPr lang="en-US" sz="3200">
                <a:ea typeface="+mn-lt"/>
                <a:cs typeface="+mn-lt"/>
              </a:rPr>
              <a:t> a day of atonement, to make an atonement for you before the LORD your God. For whatsoever soul </a:t>
            </a:r>
            <a:r>
              <a:rPr lang="en-US" sz="3200" i="1">
                <a:ea typeface="+mn-lt"/>
                <a:cs typeface="+mn-lt"/>
              </a:rPr>
              <a:t>it be</a:t>
            </a:r>
            <a:r>
              <a:rPr lang="en-US" sz="3200">
                <a:ea typeface="+mn-lt"/>
                <a:cs typeface="+mn-lt"/>
              </a:rPr>
              <a:t> that shall not be afflicted in that same day, he shall be cut off from among his people. </a:t>
            </a:r>
            <a:endParaRPr lang="en-US"/>
          </a:p>
        </p:txBody>
      </p:sp>
    </p:spTree>
    <p:extLst>
      <p:ext uri="{BB962C8B-B14F-4D97-AF65-F5344CB8AC3E}">
        <p14:creationId xmlns:p14="http://schemas.microsoft.com/office/powerpoint/2010/main" val="15283802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4BD17B-5260-B28C-D14A-D87B477E0135}"/>
              </a:ext>
            </a:extLst>
          </p:cNvPr>
          <p:cNvSpPr>
            <a:spLocks noGrp="1"/>
          </p:cNvSpPr>
          <p:nvPr>
            <p:ph type="title"/>
          </p:nvPr>
        </p:nvSpPr>
        <p:spPr/>
        <p:txBody>
          <a:bodyPr/>
          <a:lstStyle/>
          <a:p>
            <a:r>
              <a:rPr lang="en-US"/>
              <a:t>Leviticus 23:26-31</a:t>
            </a:r>
          </a:p>
        </p:txBody>
      </p:sp>
      <p:sp>
        <p:nvSpPr>
          <p:cNvPr id="3" name="Content Placeholder 2">
            <a:extLst>
              <a:ext uri="{FF2B5EF4-FFF2-40B4-BE49-F238E27FC236}">
                <a16:creationId xmlns:a16="http://schemas.microsoft.com/office/drawing/2014/main" id="{04DB241C-F20C-BB04-8091-385C5133AC37}"/>
              </a:ext>
            </a:extLst>
          </p:cNvPr>
          <p:cNvSpPr>
            <a:spLocks noGrp="1"/>
          </p:cNvSpPr>
          <p:nvPr>
            <p:ph idx="1"/>
          </p:nvPr>
        </p:nvSpPr>
        <p:spPr/>
        <p:txBody>
          <a:bodyPr/>
          <a:lstStyle/>
          <a:p>
            <a:pPr marL="0" indent="0">
              <a:buNone/>
            </a:pPr>
            <a:r>
              <a:rPr lang="en-US" sz="3200">
                <a:ea typeface="+mn-lt"/>
                <a:cs typeface="+mn-lt"/>
              </a:rPr>
              <a:t>And whatsoever soul </a:t>
            </a:r>
            <a:r>
              <a:rPr lang="en-US" sz="3200" i="1">
                <a:ea typeface="+mn-lt"/>
                <a:cs typeface="+mn-lt"/>
              </a:rPr>
              <a:t>it be</a:t>
            </a:r>
            <a:r>
              <a:rPr lang="en-US" sz="3200">
                <a:ea typeface="+mn-lt"/>
                <a:cs typeface="+mn-lt"/>
              </a:rPr>
              <a:t> that doeth any work in that same day, the same soul will I destroy from among his people. Ye shall do no manner of work: </a:t>
            </a:r>
            <a:endParaRPr lang="en-US"/>
          </a:p>
        </p:txBody>
      </p:sp>
    </p:spTree>
    <p:extLst>
      <p:ext uri="{BB962C8B-B14F-4D97-AF65-F5344CB8AC3E}">
        <p14:creationId xmlns:p14="http://schemas.microsoft.com/office/powerpoint/2010/main" val="14309787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B7C4858-FAA3-4226-A856-193A01910E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8C1B503-0291-4E82-A65E-72D604D9F6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4663" y="469900"/>
            <a:ext cx="3695002" cy="5918200"/>
          </a:xfrm>
          <a:prstGeom prst="rect">
            <a:avLst/>
          </a:prstGeom>
          <a:solidFill>
            <a:schemeClr val="accent1"/>
          </a:solidFill>
          <a:ln>
            <a:noFill/>
          </a:ln>
          <a:effectLst>
            <a:outerShdw blurRad="50800" dist="38100" dir="5400000" algn="t" rotWithShape="0">
              <a:prstClr val="black">
                <a:alpha val="40000"/>
              </a:prstClr>
            </a:outerShdw>
          </a:effectLst>
          <a:scene3d>
            <a:camera prst="orthographicFront"/>
            <a:lightRig rig="balanced" dir="t"/>
          </a:scene3d>
          <a:sp3d>
            <a:bevelT w="635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3F836C5-9601-4982-A121-CCA49BF7BA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9668" y="635508"/>
            <a:ext cx="3364992" cy="5586984"/>
          </a:xfrm>
          <a:prstGeom prst="rect">
            <a:avLst/>
          </a:prstGeom>
          <a:noFill/>
          <a:ln w="15875" cap="flat">
            <a:solidFill>
              <a:schemeClr val="bg2"/>
            </a:solidFill>
            <a:miter lim="800000"/>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7D710150-EDE7-8C86-977D-74057C6FC808}"/>
              </a:ext>
            </a:extLst>
          </p:cNvPr>
          <p:cNvSpPr>
            <a:spLocks noGrp="1"/>
          </p:cNvSpPr>
          <p:nvPr>
            <p:ph type="title"/>
          </p:nvPr>
        </p:nvSpPr>
        <p:spPr>
          <a:xfrm>
            <a:off x="952108" y="954756"/>
            <a:ext cx="2730414" cy="4946003"/>
          </a:xfrm>
        </p:spPr>
        <p:txBody>
          <a:bodyPr>
            <a:normAutofit/>
          </a:bodyPr>
          <a:lstStyle/>
          <a:p>
            <a:r>
              <a:rPr lang="en-US">
                <a:solidFill>
                  <a:srgbClr val="FFFFFF"/>
                </a:solidFill>
              </a:rPr>
              <a:t>A Personal Application</a:t>
            </a:r>
          </a:p>
        </p:txBody>
      </p:sp>
      <p:sp>
        <p:nvSpPr>
          <p:cNvPr id="14" name="Rectangle 13">
            <a:extLst>
              <a:ext uri="{FF2B5EF4-FFF2-40B4-BE49-F238E27FC236}">
                <a16:creationId xmlns:a16="http://schemas.microsoft.com/office/drawing/2014/main" id="{46CD0D05-FF47-4ABB-841C-0600CADC35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0"/>
            <a:ext cx="7537704" cy="6858000"/>
          </a:xfrm>
          <a:prstGeom prst="rect">
            <a:avLst/>
          </a:prstGeom>
          <a:solidFill>
            <a:schemeClr val="bg2">
              <a:lumMod val="25000"/>
            </a:schemeClr>
          </a:solidFill>
          <a:ln>
            <a:noFill/>
          </a:ln>
          <a:effectLst>
            <a:innerShdw blurRad="63500" dist="50800" dir="108000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41250BD-3A55-CB95-13D8-6EDECE911FAD}"/>
              </a:ext>
            </a:extLst>
          </p:cNvPr>
          <p:cNvSpPr>
            <a:spLocks noGrp="1"/>
          </p:cNvSpPr>
          <p:nvPr>
            <p:ph idx="1"/>
          </p:nvPr>
        </p:nvSpPr>
        <p:spPr>
          <a:xfrm>
            <a:off x="5150360" y="469900"/>
            <a:ext cx="5953630" cy="5405968"/>
          </a:xfrm>
        </p:spPr>
        <p:txBody>
          <a:bodyPr anchor="ctr">
            <a:normAutofit/>
          </a:bodyPr>
          <a:lstStyle/>
          <a:p>
            <a:pPr marL="0" indent="0">
              <a:buNone/>
            </a:pPr>
            <a:r>
              <a:rPr lang="en-US" sz="4000">
                <a:solidFill>
                  <a:schemeClr val="bg1"/>
                </a:solidFill>
                <a:ea typeface="+mn-lt"/>
                <a:cs typeface="+mn-lt"/>
              </a:rPr>
              <a:t>Now all these things happened unto them for ensamples: and they are written for our admonition, upon whom the ends of the world are come. </a:t>
            </a:r>
            <a:endParaRPr lang="en-US" sz="4000">
              <a:solidFill>
                <a:schemeClr val="bg1"/>
              </a:solidFill>
            </a:endParaRPr>
          </a:p>
          <a:p>
            <a:pPr marL="0" indent="0">
              <a:buSzPct val="114999"/>
              <a:buNone/>
            </a:pPr>
            <a:r>
              <a:rPr lang="en-US" sz="2800">
                <a:solidFill>
                  <a:schemeClr val="bg1"/>
                </a:solidFill>
              </a:rPr>
              <a:t>1 Cor 10:11</a:t>
            </a:r>
          </a:p>
        </p:txBody>
      </p:sp>
    </p:spTree>
    <p:extLst>
      <p:ext uri="{BB962C8B-B14F-4D97-AF65-F5344CB8AC3E}">
        <p14:creationId xmlns:p14="http://schemas.microsoft.com/office/powerpoint/2010/main" val="24119645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EB8E3BF-F464-4900-8994-851061A9AD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descr="Stone Wall In An Arc Free Stock Photo - Public Domain Pictures">
            <a:extLst>
              <a:ext uri="{FF2B5EF4-FFF2-40B4-BE49-F238E27FC236}">
                <a16:creationId xmlns:a16="http://schemas.microsoft.com/office/drawing/2014/main" id="{0CFC4F34-E588-8F46-F441-5AD559F00365}"/>
              </a:ext>
            </a:extLst>
          </p:cNvPr>
          <p:cNvPicPr>
            <a:picLocks noChangeAspect="1"/>
          </p:cNvPicPr>
          <p:nvPr/>
        </p:nvPicPr>
        <p:blipFill rotWithShape="1">
          <a:blip r:embed="rId2">
            <a:alphaModFix amt="35000"/>
          </a:blip>
          <a:srcRect b="9274"/>
          <a:stretch/>
        </p:blipFill>
        <p:spPr>
          <a:xfrm>
            <a:off x="20" y="10"/>
            <a:ext cx="12191980" cy="6857990"/>
          </a:xfrm>
          <a:prstGeom prst="rect">
            <a:avLst/>
          </a:prstGeom>
        </p:spPr>
      </p:pic>
      <p:sp>
        <p:nvSpPr>
          <p:cNvPr id="2" name="Title 1">
            <a:extLst>
              <a:ext uri="{FF2B5EF4-FFF2-40B4-BE49-F238E27FC236}">
                <a16:creationId xmlns:a16="http://schemas.microsoft.com/office/drawing/2014/main" id="{4BB466C2-1282-64BA-9BA3-56A1F87E0ABE}"/>
              </a:ext>
            </a:extLst>
          </p:cNvPr>
          <p:cNvSpPr>
            <a:spLocks noGrp="1"/>
          </p:cNvSpPr>
          <p:nvPr>
            <p:ph type="title"/>
          </p:nvPr>
        </p:nvSpPr>
        <p:spPr>
          <a:xfrm>
            <a:off x="1295402" y="982132"/>
            <a:ext cx="9601196" cy="1303867"/>
          </a:xfrm>
        </p:spPr>
        <p:txBody>
          <a:bodyPr>
            <a:normAutofit fontScale="90000"/>
          </a:bodyPr>
          <a:lstStyle/>
          <a:p>
            <a:r>
              <a:rPr lang="en-US" sz="5400">
                <a:solidFill>
                  <a:srgbClr val="FFFFFF"/>
                </a:solidFill>
              </a:rPr>
              <a:t>Leviticus</a:t>
            </a:r>
            <a:br>
              <a:rPr lang="en-US" sz="5400">
                <a:solidFill>
                  <a:srgbClr val="FFFFFF"/>
                </a:solidFill>
              </a:rPr>
            </a:br>
            <a:r>
              <a:rPr lang="en-US" sz="5400">
                <a:solidFill>
                  <a:srgbClr val="FFFFFF"/>
                </a:solidFill>
              </a:rPr>
              <a:t>An Old Testament Impediment </a:t>
            </a:r>
          </a:p>
        </p:txBody>
      </p:sp>
      <p:cxnSp>
        <p:nvCxnSpPr>
          <p:cNvPr id="13" name="Straight Connector 12">
            <a:extLst>
              <a:ext uri="{FF2B5EF4-FFF2-40B4-BE49-F238E27FC236}">
                <a16:creationId xmlns:a16="http://schemas.microsoft.com/office/drawing/2014/main" id="{8E0602D6-3A81-42F8-AE67-1BAAFC967C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524000" y="2421466"/>
            <a:ext cx="9144000" cy="0"/>
          </a:xfrm>
          <a:prstGeom prst="line">
            <a:avLst/>
          </a:prstGeom>
          <a:ln w="15875">
            <a:solidFill>
              <a:srgbClr val="FFFFFF"/>
            </a:solidFill>
          </a:ln>
        </p:spPr>
        <p:style>
          <a:lnRef idx="2">
            <a:schemeClr val="accent1"/>
          </a:lnRef>
          <a:fillRef idx="0">
            <a:schemeClr val="accent1"/>
          </a:fillRef>
          <a:effectRef idx="1">
            <a:schemeClr val="accent1"/>
          </a:effectRef>
          <a:fontRef idx="minor">
            <a:schemeClr val="tx1"/>
          </a:fontRef>
        </p:style>
      </p:cxnSp>
      <p:sp>
        <p:nvSpPr>
          <p:cNvPr id="8" name="Content Placeholder 7">
            <a:extLst>
              <a:ext uri="{FF2B5EF4-FFF2-40B4-BE49-F238E27FC236}">
                <a16:creationId xmlns:a16="http://schemas.microsoft.com/office/drawing/2014/main" id="{02170333-35D5-9814-406C-6CD6DFD487AF}"/>
              </a:ext>
            </a:extLst>
          </p:cNvPr>
          <p:cNvSpPr>
            <a:spLocks noGrp="1"/>
          </p:cNvSpPr>
          <p:nvPr>
            <p:ph idx="1"/>
          </p:nvPr>
        </p:nvSpPr>
        <p:spPr>
          <a:xfrm>
            <a:off x="1295401" y="3536646"/>
            <a:ext cx="9601196" cy="3318936"/>
          </a:xfrm>
        </p:spPr>
        <p:txBody>
          <a:bodyPr>
            <a:normAutofit/>
          </a:bodyPr>
          <a:lstStyle/>
          <a:p>
            <a:r>
              <a:rPr lang="en-US" sz="3600">
                <a:solidFill>
                  <a:srgbClr val="FFFFFF"/>
                </a:solidFill>
              </a:rPr>
              <a:t>Question; What is all the bewilderment about?</a:t>
            </a:r>
          </a:p>
        </p:txBody>
      </p:sp>
    </p:spTree>
    <p:extLst>
      <p:ext uri="{BB962C8B-B14F-4D97-AF65-F5344CB8AC3E}">
        <p14:creationId xmlns:p14="http://schemas.microsoft.com/office/powerpoint/2010/main" val="727225656"/>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7575D7A7-3C36-4508-9BC6-70A93BD3C43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934" y="0"/>
            <a:ext cx="12231160" cy="6856214"/>
            <a:chOff x="-16934" y="0"/>
            <a:chExt cx="12231160" cy="6856214"/>
          </a:xfrm>
        </p:grpSpPr>
        <p:pic>
          <p:nvPicPr>
            <p:cNvPr id="9" name="Picture 8">
              <a:extLst>
                <a:ext uri="{FF2B5EF4-FFF2-40B4-BE49-F238E27FC236}">
                  <a16:creationId xmlns:a16="http://schemas.microsoft.com/office/drawing/2014/main" id="{BC964A0D-06B7-4C16-AC9F-20ADDA8059EB}"/>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0" name="Rectangle 9">
              <a:extLst>
                <a:ext uri="{FF2B5EF4-FFF2-40B4-BE49-F238E27FC236}">
                  <a16:creationId xmlns:a16="http://schemas.microsoft.com/office/drawing/2014/main" id="{F5703F5C-55DF-45CD-BC3F-3BE8F10339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1" name="Picture 10">
              <a:extLst>
                <a:ext uri="{FF2B5EF4-FFF2-40B4-BE49-F238E27FC236}">
                  <a16:creationId xmlns:a16="http://schemas.microsoft.com/office/drawing/2014/main" id="{A8C7134F-70F9-4826-A97E-9B39AEA08F5B}"/>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12" name="Picture 11">
              <a:extLst>
                <a:ext uri="{FF2B5EF4-FFF2-40B4-BE49-F238E27FC236}">
                  <a16:creationId xmlns:a16="http://schemas.microsoft.com/office/drawing/2014/main" id="{39351E73-B6DD-4B56-8EE9-C16B5711C46D}"/>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cxnSp>
        <p:nvCxnSpPr>
          <p:cNvPr id="14" name="Straight Connector 13">
            <a:extLst>
              <a:ext uri="{FF2B5EF4-FFF2-40B4-BE49-F238E27FC236}">
                <a16:creationId xmlns:a16="http://schemas.microsoft.com/office/drawing/2014/main" id="{AE446D0E-6531-40B7-A182-FB860243977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 useBgFill="1">
        <p:nvSpPr>
          <p:cNvPr id="16" name="Rectangle 15">
            <a:extLst>
              <a:ext uri="{FF2B5EF4-FFF2-40B4-BE49-F238E27FC236}">
                <a16:creationId xmlns:a16="http://schemas.microsoft.com/office/drawing/2014/main" id="{C8BABCA7-C1E0-41BA-A822-5F61251AA6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5"/>
            <a:stretch/>
          </a:blipFill>
          <a:ln w="15875" cap="flat" cmpd="sng" algn="ctr">
            <a:solidFill>
              <a:srgbClr val="B15E28">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Garamond" panose="02020404030301010803"/>
              <a:ea typeface="+mn-ea"/>
              <a:cs typeface="+mn-cs"/>
            </a:endParaRPr>
          </a:p>
        </p:txBody>
      </p:sp>
      <p:grpSp>
        <p:nvGrpSpPr>
          <p:cNvPr id="18" name="Group 17">
            <a:extLst>
              <a:ext uri="{FF2B5EF4-FFF2-40B4-BE49-F238E27FC236}">
                <a16:creationId xmlns:a16="http://schemas.microsoft.com/office/drawing/2014/main" id="{2E5D6EB5-6FDB-477A-98F5-7409CD53754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88825" cy="6872226"/>
            <a:chOff x="0" y="0"/>
            <a:chExt cx="12188825" cy="6872226"/>
          </a:xfrm>
        </p:grpSpPr>
        <p:pic>
          <p:nvPicPr>
            <p:cNvPr id="19" name="Picture 18">
              <a:extLst>
                <a:ext uri="{FF2B5EF4-FFF2-40B4-BE49-F238E27FC236}">
                  <a16:creationId xmlns:a16="http://schemas.microsoft.com/office/drawing/2014/main" id="{5BB75167-5757-4E5F-869B-5A350BF43A86}"/>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6">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0" name="Rectangle 19">
              <a:extLst>
                <a:ext uri="{FF2B5EF4-FFF2-40B4-BE49-F238E27FC236}">
                  <a16:creationId xmlns:a16="http://schemas.microsoft.com/office/drawing/2014/main" id="{C8338DAE-FFCB-472B-A9EE-77E42FDBD3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21" name="Picture 20">
              <a:extLst>
                <a:ext uri="{FF2B5EF4-FFF2-40B4-BE49-F238E27FC236}">
                  <a16:creationId xmlns:a16="http://schemas.microsoft.com/office/drawing/2014/main" id="{52B2E0A0-4D94-4C05-97C1-32B5D88A2E8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l="2" r="47673"/>
            <a:stretch/>
          </p:blipFill>
          <p:spPr>
            <a:xfrm rot="5400000">
              <a:off x="5245268" y="530352"/>
              <a:ext cx="1673352" cy="612648"/>
            </a:xfrm>
            <a:prstGeom prst="rect">
              <a:avLst/>
            </a:prstGeom>
          </p:spPr>
        </p:pic>
        <p:pic>
          <p:nvPicPr>
            <p:cNvPr id="22" name="Picture 21">
              <a:extLst>
                <a:ext uri="{FF2B5EF4-FFF2-40B4-BE49-F238E27FC236}">
                  <a16:creationId xmlns:a16="http://schemas.microsoft.com/office/drawing/2014/main" id="{A91E75C9-3350-4F0B-993E-89D3DBD76CC0}"/>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r="48819"/>
            <a:stretch/>
          </p:blipFill>
          <p:spPr>
            <a:xfrm rot="5400000">
              <a:off x="5263556" y="5747514"/>
              <a:ext cx="1636776" cy="612648"/>
            </a:xfrm>
            <a:prstGeom prst="rect">
              <a:avLst/>
            </a:prstGeom>
          </p:spPr>
        </p:pic>
      </p:grpSp>
      <p:sp>
        <p:nvSpPr>
          <p:cNvPr id="2" name="Title 1">
            <a:extLst>
              <a:ext uri="{FF2B5EF4-FFF2-40B4-BE49-F238E27FC236}">
                <a16:creationId xmlns:a16="http://schemas.microsoft.com/office/drawing/2014/main" id="{FA7940A1-E501-F4B3-DD6A-A01A82E7CEC2}"/>
              </a:ext>
            </a:extLst>
          </p:cNvPr>
          <p:cNvSpPr>
            <a:spLocks noGrp="1"/>
          </p:cNvSpPr>
          <p:nvPr>
            <p:ph type="title"/>
          </p:nvPr>
        </p:nvSpPr>
        <p:spPr>
          <a:xfrm>
            <a:off x="2692398" y="1871131"/>
            <a:ext cx="6815669" cy="1515533"/>
          </a:xfrm>
        </p:spPr>
        <p:txBody>
          <a:bodyPr vert="horz" lIns="91440" tIns="45720" rIns="91440" bIns="45720" rtlCol="0" anchor="b">
            <a:normAutofit/>
          </a:bodyPr>
          <a:lstStyle/>
          <a:p>
            <a:r>
              <a:rPr lang="en-US" sz="5400"/>
              <a:t>Laodicea... AKA Us...</a:t>
            </a:r>
          </a:p>
        </p:txBody>
      </p:sp>
      <p:sp>
        <p:nvSpPr>
          <p:cNvPr id="3" name="Content Placeholder 2">
            <a:extLst>
              <a:ext uri="{FF2B5EF4-FFF2-40B4-BE49-F238E27FC236}">
                <a16:creationId xmlns:a16="http://schemas.microsoft.com/office/drawing/2014/main" id="{536F1EE6-EE8B-59A7-F234-3DD80BB80CAC}"/>
              </a:ext>
            </a:extLst>
          </p:cNvPr>
          <p:cNvSpPr>
            <a:spLocks noGrp="1"/>
          </p:cNvSpPr>
          <p:nvPr>
            <p:ph idx="1"/>
          </p:nvPr>
        </p:nvSpPr>
        <p:spPr>
          <a:xfrm>
            <a:off x="2692398" y="3657597"/>
            <a:ext cx="6815669" cy="1320802"/>
          </a:xfrm>
        </p:spPr>
        <p:txBody>
          <a:bodyPr vert="horz" lIns="91440" tIns="45720" rIns="91440" bIns="45720" rtlCol="0" anchor="t">
            <a:normAutofit/>
          </a:bodyPr>
          <a:lstStyle/>
          <a:p>
            <a:pPr marL="0" indent="0" algn="ctr">
              <a:buNone/>
            </a:pPr>
            <a:r>
              <a:rPr lang="en-US" sz="3600">
                <a:solidFill>
                  <a:schemeClr val="tx1"/>
                </a:solidFill>
              </a:rPr>
              <a:t>The Church of the Antitypical day of atonement...</a:t>
            </a:r>
          </a:p>
        </p:txBody>
      </p:sp>
      <p:cxnSp>
        <p:nvCxnSpPr>
          <p:cNvPr id="24" name="Straight Connector 23">
            <a:extLst>
              <a:ext uri="{FF2B5EF4-FFF2-40B4-BE49-F238E27FC236}">
                <a16:creationId xmlns:a16="http://schemas.microsoft.com/office/drawing/2014/main" id="{889FB2CC-C7A1-4A53-A088-636FB487FE6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692399" y="3522131"/>
            <a:ext cx="6815668" cy="0"/>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194385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C878D9A-77BE-4701-AE3D-EEFC53CD50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643BE08-0ED1-4B73-AC6D-B7E26A59CD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4663" y="469900"/>
            <a:ext cx="3695002" cy="5918200"/>
          </a:xfrm>
          <a:prstGeom prst="rect">
            <a:avLst/>
          </a:prstGeom>
          <a:solidFill>
            <a:schemeClr val="tx2">
              <a:lumMod val="90000"/>
              <a:lumOff val="10000"/>
            </a:schemeClr>
          </a:solidFill>
          <a:ln>
            <a:noFill/>
          </a:ln>
          <a:effectLst>
            <a:outerShdw blurRad="50800" dist="38100" dir="5400000" algn="t" rotWithShape="0">
              <a:prstClr val="black">
                <a:alpha val="40000"/>
              </a:prstClr>
            </a:outerShdw>
          </a:effectLst>
          <a:scene3d>
            <a:camera prst="orthographicFront"/>
            <a:lightRig rig="balanced" dir="t"/>
          </a:scene3d>
          <a:sp3d>
            <a:bevelT w="635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56B2094-7FC0-45FC-BFED-3CB88CEE63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9668" y="635508"/>
            <a:ext cx="3364992" cy="5586984"/>
          </a:xfrm>
          <a:prstGeom prst="rect">
            <a:avLst/>
          </a:prstGeom>
          <a:noFill/>
          <a:ln w="15875" cap="flat">
            <a:solidFill>
              <a:schemeClr val="accent1"/>
            </a:solidFill>
            <a:miter lim="800000"/>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0A7A60AE-57E7-FE96-5B2F-0DB61C8DD707}"/>
              </a:ext>
            </a:extLst>
          </p:cNvPr>
          <p:cNvSpPr>
            <a:spLocks noGrp="1"/>
          </p:cNvSpPr>
          <p:nvPr>
            <p:ph type="title"/>
          </p:nvPr>
        </p:nvSpPr>
        <p:spPr>
          <a:xfrm>
            <a:off x="952108" y="954756"/>
            <a:ext cx="2730414" cy="4946003"/>
          </a:xfrm>
        </p:spPr>
        <p:txBody>
          <a:bodyPr>
            <a:normAutofit/>
          </a:bodyPr>
          <a:lstStyle/>
          <a:p>
            <a:r>
              <a:rPr lang="en-US" sz="3700">
                <a:solidFill>
                  <a:srgbClr val="FFFFFF"/>
                </a:solidFill>
              </a:rPr>
              <a:t>Lackadaisical Laodicea</a:t>
            </a:r>
          </a:p>
        </p:txBody>
      </p:sp>
      <p:sp>
        <p:nvSpPr>
          <p:cNvPr id="14" name="Rectangle 13">
            <a:extLst>
              <a:ext uri="{FF2B5EF4-FFF2-40B4-BE49-F238E27FC236}">
                <a16:creationId xmlns:a16="http://schemas.microsoft.com/office/drawing/2014/main" id="{07A4B640-BB7F-4272-A710-068DBA9F9A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0"/>
            <a:ext cx="7537704" cy="6858000"/>
          </a:xfrm>
          <a:prstGeom prst="rect">
            <a:avLst/>
          </a:prstGeom>
          <a:gradFill>
            <a:gsLst>
              <a:gs pos="0">
                <a:schemeClr val="bg1"/>
              </a:gs>
              <a:gs pos="30000">
                <a:schemeClr val="bg1"/>
              </a:gs>
              <a:gs pos="61000">
                <a:schemeClr val="bg2">
                  <a:lumMod val="20000"/>
                  <a:lumOff val="80000"/>
                </a:schemeClr>
              </a:gs>
              <a:gs pos="97000">
                <a:schemeClr val="bg2">
                  <a:lumMod val="70000"/>
                  <a:lumOff val="30000"/>
                </a:schemeClr>
              </a:gs>
            </a:gsLst>
            <a:path path="circle">
              <a:fillToRect l="50000" t="50000" r="50000" b="50000"/>
            </a:path>
          </a:gradFill>
          <a:ln>
            <a:noFill/>
          </a:ln>
          <a:effectLst>
            <a:innerShdw blurRad="63500" dist="50800" dir="108000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C58FE1D-8078-F5EF-7497-35565C45AC40}"/>
              </a:ext>
            </a:extLst>
          </p:cNvPr>
          <p:cNvSpPr>
            <a:spLocks noGrp="1"/>
          </p:cNvSpPr>
          <p:nvPr>
            <p:ph idx="1"/>
          </p:nvPr>
        </p:nvSpPr>
        <p:spPr>
          <a:xfrm>
            <a:off x="5140934" y="469900"/>
            <a:ext cx="5953630" cy="5405968"/>
          </a:xfrm>
        </p:spPr>
        <p:txBody>
          <a:bodyPr anchor="ctr">
            <a:normAutofit/>
          </a:bodyPr>
          <a:lstStyle/>
          <a:p>
            <a:r>
              <a:rPr lang="en-US" sz="3600"/>
              <a:t>Question; If God was so particular regarding sin and the need for atonement in the symbolic service, do you think that need for atonement and purity would be greater or less when it comes to reality?</a:t>
            </a:r>
          </a:p>
        </p:txBody>
      </p:sp>
    </p:spTree>
    <p:extLst>
      <p:ext uri="{BB962C8B-B14F-4D97-AF65-F5344CB8AC3E}">
        <p14:creationId xmlns:p14="http://schemas.microsoft.com/office/powerpoint/2010/main" val="5586942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B78BE18-6882-4FAA-BC8C-CA216E9638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A34F12D-8C0F-46CA-9F4A-D56193C37E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6138" y="488137"/>
            <a:ext cx="11227442" cy="5883295"/>
          </a:xfrm>
          <a:prstGeom prst="rect">
            <a:avLst/>
          </a:prstGeom>
          <a:solidFill>
            <a:schemeClr val="bg2"/>
          </a:solidFill>
          <a:ln>
            <a:noFill/>
          </a:ln>
          <a:effectLst>
            <a:outerShdw blurRad="114300" dist="127000" dir="4800000" sx="99000" sy="99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4" name="Picture 3" descr="Sleepy Kitty Free Stock Photo - Public Domain Pictures">
            <a:extLst>
              <a:ext uri="{FF2B5EF4-FFF2-40B4-BE49-F238E27FC236}">
                <a16:creationId xmlns:a16="http://schemas.microsoft.com/office/drawing/2014/main" id="{48A1C767-EEB9-FE53-C0F4-68CCC590B8F1}"/>
              </a:ext>
            </a:extLst>
          </p:cNvPr>
          <p:cNvPicPr>
            <a:picLocks noChangeAspect="1"/>
          </p:cNvPicPr>
          <p:nvPr/>
        </p:nvPicPr>
        <p:blipFill rotWithShape="1">
          <a:blip r:embed="rId3">
            <a:alphaModFix amt="25000"/>
          </a:blip>
          <a:srcRect t="14625" r="1" b="15508"/>
          <a:stretch/>
        </p:blipFill>
        <p:spPr>
          <a:xfrm>
            <a:off x="486138" y="486568"/>
            <a:ext cx="11227442" cy="5883295"/>
          </a:xfrm>
          <a:prstGeom prst="rect">
            <a:avLst/>
          </a:prstGeom>
        </p:spPr>
      </p:pic>
      <p:sp>
        <p:nvSpPr>
          <p:cNvPr id="13" name="Rectangle 12">
            <a:extLst>
              <a:ext uri="{FF2B5EF4-FFF2-40B4-BE49-F238E27FC236}">
                <a16:creationId xmlns:a16="http://schemas.microsoft.com/office/drawing/2014/main" id="{F3838012-22B6-4303-8F29-04E1419B3A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solidFill>
              <a:schemeClr val="tx1"/>
            </a:solidFill>
            <a:miter lim="800000"/>
          </a:ln>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4E38F0FF-A43C-C215-2199-F8FEC6FDA761}"/>
              </a:ext>
            </a:extLst>
          </p:cNvPr>
          <p:cNvSpPr>
            <a:spLocks noGrp="1"/>
          </p:cNvSpPr>
          <p:nvPr>
            <p:ph type="title"/>
          </p:nvPr>
        </p:nvSpPr>
        <p:spPr>
          <a:xfrm>
            <a:off x="1295402" y="982132"/>
            <a:ext cx="9601196" cy="1303867"/>
          </a:xfrm>
        </p:spPr>
        <p:txBody>
          <a:bodyPr>
            <a:normAutofit/>
          </a:bodyPr>
          <a:lstStyle/>
          <a:p>
            <a:r>
              <a:rPr lang="en-US">
                <a:solidFill>
                  <a:schemeClr val="tx1"/>
                </a:solidFill>
              </a:rPr>
              <a:t>Indifference </a:t>
            </a:r>
          </a:p>
        </p:txBody>
      </p:sp>
      <p:cxnSp>
        <p:nvCxnSpPr>
          <p:cNvPr id="15" name="Straight Connector 14">
            <a:extLst>
              <a:ext uri="{FF2B5EF4-FFF2-40B4-BE49-F238E27FC236}">
                <a16:creationId xmlns:a16="http://schemas.microsoft.com/office/drawing/2014/main" id="{AB061FF5-9F81-427C-8DA5-3989395517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92351" y="2421466"/>
            <a:ext cx="9407298" cy="0"/>
          </a:xfrm>
          <a:prstGeom prst="line">
            <a:avLst/>
          </a:prstGeom>
          <a:ln w="15875">
            <a:solidFill>
              <a:schemeClr val="tx1"/>
            </a:solidFill>
          </a:ln>
        </p:spPr>
        <p:style>
          <a:lnRef idx="2">
            <a:schemeClr val="accent1"/>
          </a:lnRef>
          <a:fillRef idx="0">
            <a:schemeClr val="accent1"/>
          </a:fillRef>
          <a:effectRef idx="1">
            <a:schemeClr val="accent1"/>
          </a:effectRef>
          <a:fontRef idx="minor">
            <a:schemeClr val="tx1"/>
          </a:fontRef>
        </p:style>
      </p:cxnSp>
      <p:grpSp>
        <p:nvGrpSpPr>
          <p:cNvPr id="17" name="Group 16">
            <a:extLst>
              <a:ext uri="{FF2B5EF4-FFF2-40B4-BE49-F238E27FC236}">
                <a16:creationId xmlns:a16="http://schemas.microsoft.com/office/drawing/2014/main" id="{F03F5A17-2CE9-4ADD-9FAF-C1A0BB39CD0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8288" y="3128956"/>
            <a:ext cx="12234672" cy="658368"/>
            <a:chOff x="-18288" y="3128956"/>
            <a:chExt cx="12234672" cy="658368"/>
          </a:xfrm>
        </p:grpSpPr>
        <p:sp useBgFill="1">
          <p:nvSpPr>
            <p:cNvPr id="18" name="Rounded Rectangle 20">
              <a:extLst>
                <a:ext uri="{FF2B5EF4-FFF2-40B4-BE49-F238E27FC236}">
                  <a16:creationId xmlns:a16="http://schemas.microsoft.com/office/drawing/2014/main" id="{4A88F887-B43E-4CD1-BCE2-739013C68D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2303" y="3128956"/>
              <a:ext cx="45720" cy="658368"/>
            </a:xfrm>
            <a:prstGeom prst="roundRect">
              <a:avLst>
                <a:gd name="adj" fmla="val 50000"/>
              </a:avLst>
            </a:prstGeom>
            <a:ln w="9525">
              <a:noFill/>
            </a:ln>
            <a:effectLst>
              <a:innerShdw blurRad="114300">
                <a:prstClr val="black">
                  <a:alpha val="8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19" name="Picture 18">
              <a:extLst>
                <a:ext uri="{FF2B5EF4-FFF2-40B4-BE49-F238E27FC236}">
                  <a16:creationId xmlns:a16="http://schemas.microsoft.com/office/drawing/2014/main" id="{2C9D3412-AB4A-4E20-9A79-B2C80D198BC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8288" y="3154680"/>
              <a:ext cx="777240" cy="606425"/>
            </a:xfrm>
            <a:prstGeom prst="rect">
              <a:avLst/>
            </a:prstGeom>
          </p:spPr>
        </p:pic>
        <p:sp useBgFill="1">
          <p:nvSpPr>
            <p:cNvPr id="20" name="Rounded Rectangle 22">
              <a:extLst>
                <a:ext uri="{FF2B5EF4-FFF2-40B4-BE49-F238E27FC236}">
                  <a16:creationId xmlns:a16="http://schemas.microsoft.com/office/drawing/2014/main" id="{A1D7D010-E182-46E6-9264-B39552853F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414377" y="3128956"/>
              <a:ext cx="45720" cy="658368"/>
            </a:xfrm>
            <a:prstGeom prst="roundRect">
              <a:avLst>
                <a:gd name="adj" fmla="val 50000"/>
              </a:avLst>
            </a:prstGeom>
            <a:ln w="9525">
              <a:noFill/>
            </a:ln>
            <a:effectLst>
              <a:innerShdw blurRad="114300">
                <a:prstClr val="black">
                  <a:alpha val="8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21" name="Picture 20">
              <a:extLst>
                <a:ext uri="{FF2B5EF4-FFF2-40B4-BE49-F238E27FC236}">
                  <a16:creationId xmlns:a16="http://schemas.microsoft.com/office/drawing/2014/main" id="{F4783A7B-2E08-42E4-87EC-EE59B873DFB1}"/>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flipH="1">
              <a:off x="11439144" y="3154680"/>
              <a:ext cx="777240" cy="606425"/>
            </a:xfrm>
            <a:prstGeom prst="rect">
              <a:avLst/>
            </a:prstGeom>
          </p:spPr>
        </p:pic>
      </p:grpSp>
      <p:sp>
        <p:nvSpPr>
          <p:cNvPr id="3" name="Content Placeholder 2">
            <a:extLst>
              <a:ext uri="{FF2B5EF4-FFF2-40B4-BE49-F238E27FC236}">
                <a16:creationId xmlns:a16="http://schemas.microsoft.com/office/drawing/2014/main" id="{E92E291C-D75F-123A-11AB-A06694ADF58D}"/>
              </a:ext>
            </a:extLst>
          </p:cNvPr>
          <p:cNvSpPr>
            <a:spLocks noGrp="1"/>
          </p:cNvSpPr>
          <p:nvPr>
            <p:ph idx="1"/>
          </p:nvPr>
        </p:nvSpPr>
        <p:spPr>
          <a:xfrm>
            <a:off x="1295401" y="2556932"/>
            <a:ext cx="9601196" cy="3318936"/>
          </a:xfrm>
        </p:spPr>
        <p:txBody>
          <a:bodyPr>
            <a:normAutofit/>
          </a:bodyPr>
          <a:lstStyle/>
          <a:p>
            <a:pPr marL="0" indent="0">
              <a:buNone/>
            </a:pPr>
            <a:r>
              <a:rPr lang="en-US" sz="3600">
                <a:solidFill>
                  <a:schemeClr val="tx1"/>
                </a:solidFill>
              </a:rPr>
              <a:t>Laodicea is an indifferent church. We seem to have no (or very little) interest in the antitypical day of atonement. We seem to think we are good to go!</a:t>
            </a:r>
            <a:endParaRPr lang="en-US"/>
          </a:p>
          <a:p>
            <a:pPr>
              <a:buSzPct val="114999"/>
            </a:pPr>
            <a:endParaRPr lang="en-US">
              <a:solidFill>
                <a:schemeClr val="tx1"/>
              </a:solidFill>
            </a:endParaRPr>
          </a:p>
        </p:txBody>
      </p:sp>
    </p:spTree>
    <p:extLst>
      <p:ext uri="{BB962C8B-B14F-4D97-AF65-F5344CB8AC3E}">
        <p14:creationId xmlns:p14="http://schemas.microsoft.com/office/powerpoint/2010/main" val="1822096916"/>
      </p:ext>
    </p:extLst>
  </p:cSld>
  <p:clrMapOvr>
    <a:overrideClrMapping bg1="dk1" tx1="lt1" bg2="dk2" tx2="lt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57E38A-9921-2E01-9AB4-96DAC454F195}"/>
              </a:ext>
            </a:extLst>
          </p:cNvPr>
          <p:cNvSpPr>
            <a:spLocks noGrp="1"/>
          </p:cNvSpPr>
          <p:nvPr>
            <p:ph type="title"/>
          </p:nvPr>
        </p:nvSpPr>
        <p:spPr/>
        <p:txBody>
          <a:bodyPr/>
          <a:lstStyle/>
          <a:p>
            <a:r>
              <a:rPr lang="en-US"/>
              <a:t>Is Neglect Safe?</a:t>
            </a:r>
          </a:p>
        </p:txBody>
      </p:sp>
      <p:sp>
        <p:nvSpPr>
          <p:cNvPr id="3" name="Content Placeholder 2">
            <a:extLst>
              <a:ext uri="{FF2B5EF4-FFF2-40B4-BE49-F238E27FC236}">
                <a16:creationId xmlns:a16="http://schemas.microsoft.com/office/drawing/2014/main" id="{BE09E01C-E662-2D1C-42F7-4969110CE48F}"/>
              </a:ext>
            </a:extLst>
          </p:cNvPr>
          <p:cNvSpPr>
            <a:spLocks noGrp="1"/>
          </p:cNvSpPr>
          <p:nvPr>
            <p:ph idx="1"/>
          </p:nvPr>
        </p:nvSpPr>
        <p:spPr>
          <a:xfrm>
            <a:off x="1295401" y="2556932"/>
            <a:ext cx="9601196" cy="3590333"/>
          </a:xfrm>
        </p:spPr>
        <p:txBody>
          <a:bodyPr/>
          <a:lstStyle/>
          <a:p>
            <a:pPr marL="0" indent="0">
              <a:buNone/>
            </a:pPr>
            <a:r>
              <a:rPr lang="en-US" sz="3200">
                <a:ea typeface="+mn-lt"/>
                <a:cs typeface="+mn-lt"/>
              </a:rPr>
              <a:t>Therefore we ought to give the more earnest heed to the things which we have heard, lest at any time we should let </a:t>
            </a:r>
            <a:r>
              <a:rPr lang="en-US" sz="3200" i="1">
                <a:ea typeface="+mn-lt"/>
                <a:cs typeface="+mn-lt"/>
              </a:rPr>
              <a:t>them</a:t>
            </a:r>
            <a:r>
              <a:rPr lang="en-US" sz="3200">
                <a:ea typeface="+mn-lt"/>
                <a:cs typeface="+mn-lt"/>
              </a:rPr>
              <a:t> slip. For if the word spoken by angels was </a:t>
            </a:r>
            <a:r>
              <a:rPr lang="en-US" sz="3200" err="1">
                <a:ea typeface="+mn-lt"/>
                <a:cs typeface="+mn-lt"/>
              </a:rPr>
              <a:t>stedfast</a:t>
            </a:r>
            <a:r>
              <a:rPr lang="en-US" sz="3200">
                <a:ea typeface="+mn-lt"/>
                <a:cs typeface="+mn-lt"/>
              </a:rPr>
              <a:t>, and every transgression and disobedience received a just recompence of reward; How </a:t>
            </a:r>
            <a:r>
              <a:rPr lang="en-US" sz="3200" b="1" u="sng">
                <a:ea typeface="+mn-lt"/>
                <a:cs typeface="+mn-lt"/>
              </a:rPr>
              <a:t>shall we escape, if we neglect</a:t>
            </a:r>
            <a:r>
              <a:rPr lang="en-US" sz="3200">
                <a:ea typeface="+mn-lt"/>
                <a:cs typeface="+mn-lt"/>
              </a:rPr>
              <a:t> so great salvation</a:t>
            </a:r>
            <a:r>
              <a:rPr lang="en-US">
                <a:ea typeface="+mn-lt"/>
                <a:cs typeface="+mn-lt"/>
              </a:rPr>
              <a:t> Heb. 2:1-3</a:t>
            </a:r>
            <a:endParaRPr lang="en-US"/>
          </a:p>
        </p:txBody>
      </p:sp>
    </p:spTree>
    <p:extLst>
      <p:ext uri="{BB962C8B-B14F-4D97-AF65-F5344CB8AC3E}">
        <p14:creationId xmlns:p14="http://schemas.microsoft.com/office/powerpoint/2010/main" val="199775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03E8C8A2-D2DA-42F8-84AA-AC5AB4251D2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934" y="0"/>
            <a:ext cx="12231160" cy="6856214"/>
            <a:chOff x="-16934" y="0"/>
            <a:chExt cx="12231160" cy="6856214"/>
          </a:xfrm>
        </p:grpSpPr>
        <p:pic>
          <p:nvPicPr>
            <p:cNvPr id="10" name="Picture 9">
              <a:extLst>
                <a:ext uri="{FF2B5EF4-FFF2-40B4-BE49-F238E27FC236}">
                  <a16:creationId xmlns:a16="http://schemas.microsoft.com/office/drawing/2014/main" id="{9A5D1FE1-4883-49B4-AD3E-D0A3F8DCE12C}"/>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1" name="Rectangle 10">
              <a:extLst>
                <a:ext uri="{FF2B5EF4-FFF2-40B4-BE49-F238E27FC236}">
                  <a16:creationId xmlns:a16="http://schemas.microsoft.com/office/drawing/2014/main" id="{7F829EAE-7CB1-410F-BAF1-55BD6DC249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2" name="Picture 11">
              <a:extLst>
                <a:ext uri="{FF2B5EF4-FFF2-40B4-BE49-F238E27FC236}">
                  <a16:creationId xmlns:a16="http://schemas.microsoft.com/office/drawing/2014/main" id="{4EA5F8CE-974F-4443-AB3C-4799C332304B}"/>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13" name="Picture 12">
              <a:extLst>
                <a:ext uri="{FF2B5EF4-FFF2-40B4-BE49-F238E27FC236}">
                  <a16:creationId xmlns:a16="http://schemas.microsoft.com/office/drawing/2014/main" id="{94075D0C-1739-4729-A5C8-5C5707A942F5}"/>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cxnSp>
        <p:nvCxnSpPr>
          <p:cNvPr id="15" name="Straight Connector 14">
            <a:extLst>
              <a:ext uri="{FF2B5EF4-FFF2-40B4-BE49-F238E27FC236}">
                <a16:creationId xmlns:a16="http://schemas.microsoft.com/office/drawing/2014/main" id="{0DFD28A6-39F3-425F-8050-E5BF1B4523B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
        <p:nvSpPr>
          <p:cNvPr id="17" name="Rectangle 16">
            <a:extLst>
              <a:ext uri="{FF2B5EF4-FFF2-40B4-BE49-F238E27FC236}">
                <a16:creationId xmlns:a16="http://schemas.microsoft.com/office/drawing/2014/main" id="{FDF8837B-BAE2-489A-8F93-69216307D5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Hat on a stick">
            <a:extLst>
              <a:ext uri="{FF2B5EF4-FFF2-40B4-BE49-F238E27FC236}">
                <a16:creationId xmlns:a16="http://schemas.microsoft.com/office/drawing/2014/main" id="{1972F392-BAD0-9F87-BA91-468122D9B3A7}"/>
              </a:ext>
            </a:extLst>
          </p:cNvPr>
          <p:cNvPicPr>
            <a:picLocks noChangeAspect="1"/>
          </p:cNvPicPr>
          <p:nvPr/>
        </p:nvPicPr>
        <p:blipFill rotWithShape="1">
          <a:blip r:embed="rId4">
            <a:alphaModFix amt="50000"/>
          </a:blip>
          <a:srcRect t="1306" r="-2" b="14421"/>
          <a:stretch/>
        </p:blipFill>
        <p:spPr>
          <a:xfrm>
            <a:off x="20" y="10"/>
            <a:ext cx="12191980" cy="6857990"/>
          </a:xfrm>
          <a:prstGeom prst="rect">
            <a:avLst/>
          </a:prstGeom>
        </p:spPr>
      </p:pic>
      <p:sp>
        <p:nvSpPr>
          <p:cNvPr id="2" name="Title 1">
            <a:extLst>
              <a:ext uri="{FF2B5EF4-FFF2-40B4-BE49-F238E27FC236}">
                <a16:creationId xmlns:a16="http://schemas.microsoft.com/office/drawing/2014/main" id="{D9145AC5-F515-ADFE-B2DC-FF04F3B9C2CF}"/>
              </a:ext>
            </a:extLst>
          </p:cNvPr>
          <p:cNvSpPr>
            <a:spLocks noGrp="1"/>
          </p:cNvSpPr>
          <p:nvPr>
            <p:ph type="title"/>
          </p:nvPr>
        </p:nvSpPr>
        <p:spPr>
          <a:xfrm>
            <a:off x="2692398" y="1871131"/>
            <a:ext cx="6815669" cy="1515533"/>
          </a:xfrm>
        </p:spPr>
        <p:txBody>
          <a:bodyPr vert="horz" lIns="91440" tIns="45720" rIns="91440" bIns="45720" rtlCol="0" anchor="b">
            <a:normAutofit/>
          </a:bodyPr>
          <a:lstStyle/>
          <a:p>
            <a:pPr>
              <a:lnSpc>
                <a:spcPct val="90000"/>
              </a:lnSpc>
            </a:pPr>
            <a:r>
              <a:rPr lang="en-US" sz="5000">
                <a:solidFill>
                  <a:srgbClr val="FFFFFF"/>
                </a:solidFill>
              </a:rPr>
              <a:t>Cheap Grace Can Wear Many Hats!</a:t>
            </a:r>
          </a:p>
        </p:txBody>
      </p:sp>
      <p:sp>
        <p:nvSpPr>
          <p:cNvPr id="3" name="Content Placeholder 2">
            <a:extLst>
              <a:ext uri="{FF2B5EF4-FFF2-40B4-BE49-F238E27FC236}">
                <a16:creationId xmlns:a16="http://schemas.microsoft.com/office/drawing/2014/main" id="{0C3CBD66-6BA6-C2DC-D3BE-FAF5FE88236D}"/>
              </a:ext>
            </a:extLst>
          </p:cNvPr>
          <p:cNvSpPr>
            <a:spLocks noGrp="1"/>
          </p:cNvSpPr>
          <p:nvPr>
            <p:ph idx="1"/>
          </p:nvPr>
        </p:nvSpPr>
        <p:spPr>
          <a:xfrm>
            <a:off x="2692398" y="3657597"/>
            <a:ext cx="6815669" cy="2208062"/>
          </a:xfrm>
        </p:spPr>
        <p:txBody>
          <a:bodyPr vert="horz" lIns="91440" tIns="45720" rIns="91440" bIns="45720" rtlCol="0" anchor="t">
            <a:noAutofit/>
          </a:bodyPr>
          <a:lstStyle/>
          <a:p>
            <a:pPr marL="0" indent="0" algn="ctr">
              <a:buNone/>
            </a:pPr>
            <a:r>
              <a:rPr lang="en-US" sz="3600">
                <a:solidFill>
                  <a:srgbClr val="FFFFFF"/>
                </a:solidFill>
              </a:rPr>
              <a:t>The last church thinks it's rich and needs nothing, but it is poor miserable blind and naked... </a:t>
            </a:r>
          </a:p>
        </p:txBody>
      </p:sp>
      <p:cxnSp>
        <p:nvCxnSpPr>
          <p:cNvPr id="19" name="Straight Connector 18">
            <a:extLst>
              <a:ext uri="{FF2B5EF4-FFF2-40B4-BE49-F238E27FC236}">
                <a16:creationId xmlns:a16="http://schemas.microsoft.com/office/drawing/2014/main" id="{B48BEE9B-A2F4-4BF3-9EAD-16E1A7FC2DC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699932" y="3510608"/>
            <a:ext cx="5120640" cy="0"/>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59232285"/>
      </p:ext>
    </p:extLst>
  </p:cSld>
  <p:clrMapOvr>
    <a:overrideClrMapping bg1="dk1" tx1="lt1" bg2="dk2" tx2="lt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EB8E3BF-F464-4900-8994-851061A9AD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Front steps and columns of a majestic city building">
            <a:extLst>
              <a:ext uri="{FF2B5EF4-FFF2-40B4-BE49-F238E27FC236}">
                <a16:creationId xmlns:a16="http://schemas.microsoft.com/office/drawing/2014/main" id="{C82DC045-E66B-A33B-7423-FA4A13310C09}"/>
              </a:ext>
            </a:extLst>
          </p:cNvPr>
          <p:cNvPicPr>
            <a:picLocks noChangeAspect="1"/>
          </p:cNvPicPr>
          <p:nvPr/>
        </p:nvPicPr>
        <p:blipFill rotWithShape="1">
          <a:blip r:embed="rId2">
            <a:alphaModFix amt="35000"/>
          </a:blip>
          <a:srcRect r="-2" b="15603"/>
          <a:stretch/>
        </p:blipFill>
        <p:spPr>
          <a:xfrm>
            <a:off x="20" y="10"/>
            <a:ext cx="12191980" cy="6857990"/>
          </a:xfrm>
          <a:prstGeom prst="rect">
            <a:avLst/>
          </a:prstGeom>
        </p:spPr>
      </p:pic>
      <p:sp>
        <p:nvSpPr>
          <p:cNvPr id="2" name="Title 1">
            <a:extLst>
              <a:ext uri="{FF2B5EF4-FFF2-40B4-BE49-F238E27FC236}">
                <a16:creationId xmlns:a16="http://schemas.microsoft.com/office/drawing/2014/main" id="{98F430DA-31CE-EF96-249E-A8B2202BF2B6}"/>
              </a:ext>
            </a:extLst>
          </p:cNvPr>
          <p:cNvSpPr>
            <a:spLocks noGrp="1"/>
          </p:cNvSpPr>
          <p:nvPr>
            <p:ph type="title"/>
          </p:nvPr>
        </p:nvSpPr>
        <p:spPr>
          <a:xfrm>
            <a:off x="1295402" y="982132"/>
            <a:ext cx="9601196" cy="1303867"/>
          </a:xfrm>
        </p:spPr>
        <p:txBody>
          <a:bodyPr>
            <a:normAutofit/>
          </a:bodyPr>
          <a:lstStyle/>
          <a:p>
            <a:r>
              <a:rPr lang="en-US">
                <a:solidFill>
                  <a:srgbClr val="FFFFFF"/>
                </a:solidFill>
              </a:rPr>
              <a:t>We Have lost Sight of Our great Need!</a:t>
            </a:r>
          </a:p>
        </p:txBody>
      </p:sp>
      <p:cxnSp>
        <p:nvCxnSpPr>
          <p:cNvPr id="11" name="Straight Connector 10">
            <a:extLst>
              <a:ext uri="{FF2B5EF4-FFF2-40B4-BE49-F238E27FC236}">
                <a16:creationId xmlns:a16="http://schemas.microsoft.com/office/drawing/2014/main" id="{8E0602D6-3A81-42F8-AE67-1BAAFC967C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524000" y="2421466"/>
            <a:ext cx="9144000" cy="0"/>
          </a:xfrm>
          <a:prstGeom prst="line">
            <a:avLst/>
          </a:prstGeom>
          <a:ln w="15875">
            <a:solidFill>
              <a:srgbClr val="FFFFFF"/>
            </a:solidFill>
          </a:ln>
        </p:spPr>
        <p:style>
          <a:lnRef idx="2">
            <a:schemeClr val="accent1"/>
          </a:lnRef>
          <a:fillRef idx="0">
            <a:schemeClr val="accent1"/>
          </a:fillRef>
          <a:effectRef idx="1">
            <a:schemeClr val="accent1"/>
          </a:effectRef>
          <a:fontRef idx="minor">
            <a:schemeClr val="tx1"/>
          </a:fontRef>
        </p:style>
      </p:cxnSp>
      <p:sp>
        <p:nvSpPr>
          <p:cNvPr id="3" name="Content Placeholder 2">
            <a:extLst>
              <a:ext uri="{FF2B5EF4-FFF2-40B4-BE49-F238E27FC236}">
                <a16:creationId xmlns:a16="http://schemas.microsoft.com/office/drawing/2014/main" id="{2AFDCEAA-1860-53EC-3825-A99F6836061A}"/>
              </a:ext>
            </a:extLst>
          </p:cNvPr>
          <p:cNvSpPr>
            <a:spLocks noGrp="1"/>
          </p:cNvSpPr>
          <p:nvPr>
            <p:ph idx="1"/>
          </p:nvPr>
        </p:nvSpPr>
        <p:spPr>
          <a:xfrm>
            <a:off x="1295401" y="2556932"/>
            <a:ext cx="9601196" cy="3318936"/>
          </a:xfrm>
        </p:spPr>
        <p:txBody>
          <a:bodyPr>
            <a:normAutofit/>
          </a:bodyPr>
          <a:lstStyle/>
          <a:p>
            <a:pPr marL="0" indent="0">
              <a:buNone/>
            </a:pPr>
            <a:r>
              <a:rPr lang="en-US" sz="4000">
                <a:solidFill>
                  <a:srgbClr val="FFFFFF"/>
                </a:solidFill>
              </a:rPr>
              <a:t>The whole world is covered by God's Grace, as is the church, but both are not yet one with God! </a:t>
            </a:r>
            <a:endParaRPr lang="en-US"/>
          </a:p>
        </p:txBody>
      </p:sp>
    </p:spTree>
    <p:extLst>
      <p:ext uri="{BB962C8B-B14F-4D97-AF65-F5344CB8AC3E}">
        <p14:creationId xmlns:p14="http://schemas.microsoft.com/office/powerpoint/2010/main" val="2005679616"/>
      </p:ext>
    </p:extLst>
  </p:cSld>
  <p:clrMapOvr>
    <a:overrideClrMapping bg1="dk1" tx1="lt1" bg2="dk2" tx2="lt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12B819D-CC31-407E-85A4-38D86944A0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433B347-AE1B-487E-9813-FC88C0DD71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4662" y="469900"/>
            <a:ext cx="11239500" cy="5918200"/>
          </a:xfrm>
          <a:prstGeom prst="rect">
            <a:avLst/>
          </a:prstGeom>
          <a:solidFill>
            <a:schemeClr val="tx2">
              <a:lumMod val="90000"/>
              <a:lumOff val="10000"/>
            </a:schemeClr>
          </a:solidFill>
          <a:ln>
            <a:noFill/>
          </a:ln>
          <a:effectLst>
            <a:outerShdw blurRad="50800" dist="38100" dir="5400000" algn="t" rotWithShape="0">
              <a:prstClr val="black">
                <a:alpha val="40000"/>
              </a:prstClr>
            </a:outerShdw>
          </a:effectLst>
          <a:scene3d>
            <a:camera prst="orthographicFront"/>
            <a:lightRig rig="balanced" dir="t"/>
          </a:scene3d>
          <a:sp3d contourW="12700">
            <a:bevelT w="6350" h="6350"/>
            <a:contourClr>
              <a:schemeClr val="tx2">
                <a:lumMod val="75000"/>
                <a:lumOff val="2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FE02B2F-D95A-47B1-8DA1-163D342608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3D1D2049-34C5-156B-4736-1991A01DE365}"/>
              </a:ext>
            </a:extLst>
          </p:cNvPr>
          <p:cNvSpPr>
            <a:spLocks noGrp="1"/>
          </p:cNvSpPr>
          <p:nvPr>
            <p:ph type="title"/>
          </p:nvPr>
        </p:nvSpPr>
        <p:spPr>
          <a:xfrm>
            <a:off x="1295402" y="982132"/>
            <a:ext cx="9601196" cy="1303867"/>
          </a:xfrm>
        </p:spPr>
        <p:txBody>
          <a:bodyPr>
            <a:normAutofit/>
          </a:bodyPr>
          <a:lstStyle/>
          <a:p>
            <a:pPr>
              <a:lnSpc>
                <a:spcPct val="90000"/>
              </a:lnSpc>
            </a:pPr>
            <a:r>
              <a:rPr lang="en-US" sz="4100">
                <a:solidFill>
                  <a:schemeClr val="bg1"/>
                </a:solidFill>
              </a:rPr>
              <a:t>We Need A High Priest... We Need Christ's Work In Our behalf...</a:t>
            </a:r>
          </a:p>
        </p:txBody>
      </p:sp>
      <p:cxnSp>
        <p:nvCxnSpPr>
          <p:cNvPr id="14" name="Straight Connector 13">
            <a:extLst>
              <a:ext uri="{FF2B5EF4-FFF2-40B4-BE49-F238E27FC236}">
                <a16:creationId xmlns:a16="http://schemas.microsoft.com/office/drawing/2014/main" id="{ED867580-55A6-4E67-A38E-4D1E3D4FBAF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83042" y="2400639"/>
            <a:ext cx="9273858" cy="0"/>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sp>
        <p:nvSpPr>
          <p:cNvPr id="3" name="Content Placeholder 2">
            <a:extLst>
              <a:ext uri="{FF2B5EF4-FFF2-40B4-BE49-F238E27FC236}">
                <a16:creationId xmlns:a16="http://schemas.microsoft.com/office/drawing/2014/main" id="{41886FD6-FB17-2DD6-8910-8B3FEE11E47D}"/>
              </a:ext>
            </a:extLst>
          </p:cNvPr>
          <p:cNvSpPr>
            <a:spLocks noGrp="1"/>
          </p:cNvSpPr>
          <p:nvPr>
            <p:ph idx="1"/>
          </p:nvPr>
        </p:nvSpPr>
        <p:spPr>
          <a:xfrm>
            <a:off x="1295401" y="2556932"/>
            <a:ext cx="9601196" cy="3318936"/>
          </a:xfrm>
        </p:spPr>
        <p:txBody>
          <a:bodyPr>
            <a:normAutofit/>
          </a:bodyPr>
          <a:lstStyle/>
          <a:p>
            <a:r>
              <a:rPr lang="en-US" sz="3600">
                <a:solidFill>
                  <a:schemeClr val="bg1"/>
                </a:solidFill>
              </a:rPr>
              <a:t>Question: Why?</a:t>
            </a:r>
          </a:p>
        </p:txBody>
      </p:sp>
    </p:spTree>
    <p:extLst>
      <p:ext uri="{BB962C8B-B14F-4D97-AF65-F5344CB8AC3E}">
        <p14:creationId xmlns:p14="http://schemas.microsoft.com/office/powerpoint/2010/main" val="7109595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69BD04-F8D7-D3BC-8C1D-9637DE43D4B9}"/>
              </a:ext>
            </a:extLst>
          </p:cNvPr>
          <p:cNvSpPr>
            <a:spLocks noGrp="1"/>
          </p:cNvSpPr>
          <p:nvPr>
            <p:ph type="title"/>
          </p:nvPr>
        </p:nvSpPr>
        <p:spPr/>
        <p:txBody>
          <a:bodyPr>
            <a:normAutofit fontScale="90000"/>
          </a:bodyPr>
          <a:lstStyle/>
          <a:p>
            <a:r>
              <a:rPr lang="en-US" dirty="0"/>
              <a:t>There's No Fooling God</a:t>
            </a:r>
            <a:br>
              <a:rPr lang="en-US" dirty="0"/>
            </a:br>
            <a:r>
              <a:rPr lang="en-US" dirty="0"/>
              <a:t>Hebrews 4:12-14</a:t>
            </a:r>
          </a:p>
        </p:txBody>
      </p:sp>
      <p:sp>
        <p:nvSpPr>
          <p:cNvPr id="3" name="Content Placeholder 2">
            <a:extLst>
              <a:ext uri="{FF2B5EF4-FFF2-40B4-BE49-F238E27FC236}">
                <a16:creationId xmlns:a16="http://schemas.microsoft.com/office/drawing/2014/main" id="{D34EA2FC-223E-6F31-CB65-4E014CE3D92A}"/>
              </a:ext>
            </a:extLst>
          </p:cNvPr>
          <p:cNvSpPr>
            <a:spLocks noGrp="1"/>
          </p:cNvSpPr>
          <p:nvPr>
            <p:ph idx="1"/>
          </p:nvPr>
        </p:nvSpPr>
        <p:spPr>
          <a:xfrm>
            <a:off x="846552" y="2431672"/>
            <a:ext cx="10551086" cy="3579894"/>
          </a:xfrm>
        </p:spPr>
        <p:txBody>
          <a:bodyPr vert="horz" lIns="91440" tIns="45720" rIns="91440" bIns="45720" rtlCol="0" anchor="t">
            <a:noAutofit/>
          </a:bodyPr>
          <a:lstStyle/>
          <a:p>
            <a:pPr marL="0" indent="0">
              <a:buNone/>
            </a:pPr>
            <a:r>
              <a:rPr lang="en-US" sz="3200" dirty="0">
                <a:ea typeface="+mn-lt"/>
                <a:cs typeface="+mn-lt"/>
              </a:rPr>
              <a:t>For the word of God </a:t>
            </a:r>
            <a:r>
              <a:rPr lang="en-US" sz="3200" i="1" dirty="0">
                <a:ea typeface="+mn-lt"/>
                <a:cs typeface="+mn-lt"/>
              </a:rPr>
              <a:t>is</a:t>
            </a:r>
            <a:r>
              <a:rPr lang="en-US" sz="3200" dirty="0">
                <a:ea typeface="+mn-lt"/>
                <a:cs typeface="+mn-lt"/>
              </a:rPr>
              <a:t> quick, and powerful, and sharper than any two-edged sword, piercing even to the dividing asunder of soul and spirit, and of the joints and marrow, and </a:t>
            </a:r>
            <a:r>
              <a:rPr lang="en-US" sz="3200" i="1" dirty="0">
                <a:ea typeface="+mn-lt"/>
                <a:cs typeface="+mn-lt"/>
              </a:rPr>
              <a:t>is</a:t>
            </a:r>
            <a:r>
              <a:rPr lang="en-US" sz="3200" dirty="0">
                <a:ea typeface="+mn-lt"/>
                <a:cs typeface="+mn-lt"/>
              </a:rPr>
              <a:t> a discerner of the thoughts and intents of the heart. Neither is there any creature that is not manifest in his sight: but all things </a:t>
            </a:r>
            <a:r>
              <a:rPr lang="en-US" sz="3200" i="1" dirty="0">
                <a:ea typeface="+mn-lt"/>
                <a:cs typeface="+mn-lt"/>
              </a:rPr>
              <a:t>are</a:t>
            </a:r>
            <a:r>
              <a:rPr lang="en-US" sz="3200" dirty="0">
                <a:ea typeface="+mn-lt"/>
                <a:cs typeface="+mn-lt"/>
              </a:rPr>
              <a:t> naked and opened unto the eyes of him with whom we have to do.</a:t>
            </a:r>
            <a:endParaRPr lang="en-US" sz="3200" dirty="0"/>
          </a:p>
        </p:txBody>
      </p:sp>
    </p:spTree>
    <p:extLst>
      <p:ext uri="{BB962C8B-B14F-4D97-AF65-F5344CB8AC3E}">
        <p14:creationId xmlns:p14="http://schemas.microsoft.com/office/powerpoint/2010/main" val="37995397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0B78BE18-6882-4FAA-BC8C-CA216E9638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A34F12D-8C0F-46CA-9F4A-D56193C37E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6138" y="488137"/>
            <a:ext cx="11227442" cy="5883295"/>
          </a:xfrm>
          <a:prstGeom prst="rect">
            <a:avLst/>
          </a:prstGeom>
          <a:solidFill>
            <a:schemeClr val="bg2"/>
          </a:solidFill>
          <a:ln>
            <a:noFill/>
          </a:ln>
          <a:effectLst>
            <a:outerShdw blurRad="114300" dist="127000" dir="4800000" sx="99000" sy="99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4" name="Content Placeholder 3" descr="A leopard walking on dirt&#10;&#10;Description automatically generated">
            <a:extLst>
              <a:ext uri="{FF2B5EF4-FFF2-40B4-BE49-F238E27FC236}">
                <a16:creationId xmlns:a16="http://schemas.microsoft.com/office/drawing/2014/main" id="{4C7FB205-7B6C-4536-9C0A-AC755C63519F}"/>
              </a:ext>
            </a:extLst>
          </p:cNvPr>
          <p:cNvPicPr>
            <a:picLocks noChangeAspect="1"/>
          </p:cNvPicPr>
          <p:nvPr/>
        </p:nvPicPr>
        <p:blipFill rotWithShape="1">
          <a:blip r:embed="rId3">
            <a:alphaModFix amt="25000"/>
            <a:extLst>
              <a:ext uri="{837473B0-CC2E-450A-ABE3-18F120FF3D39}">
                <a1611:picAttrSrcUrl xmlns:a1611="http://schemas.microsoft.com/office/drawing/2016/11/main" r:id="rId4"/>
              </a:ext>
            </a:extLst>
          </a:blip>
          <a:srcRect t="10085" r="1" b="23795"/>
          <a:stretch/>
        </p:blipFill>
        <p:spPr>
          <a:xfrm>
            <a:off x="486138" y="486568"/>
            <a:ext cx="11227442" cy="5883295"/>
          </a:xfrm>
          <a:prstGeom prst="rect">
            <a:avLst/>
          </a:prstGeom>
        </p:spPr>
      </p:pic>
      <p:sp>
        <p:nvSpPr>
          <p:cNvPr id="25" name="Rectangle 24">
            <a:extLst>
              <a:ext uri="{FF2B5EF4-FFF2-40B4-BE49-F238E27FC236}">
                <a16:creationId xmlns:a16="http://schemas.microsoft.com/office/drawing/2014/main" id="{F3838012-22B6-4303-8F29-04E1419B3A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solidFill>
              <a:schemeClr val="tx1"/>
            </a:solidFill>
            <a:miter lim="800000"/>
          </a:ln>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53DFDC96-6663-E7EC-7722-387DDB54DC55}"/>
              </a:ext>
            </a:extLst>
          </p:cNvPr>
          <p:cNvSpPr>
            <a:spLocks noGrp="1"/>
          </p:cNvSpPr>
          <p:nvPr>
            <p:ph type="title"/>
          </p:nvPr>
        </p:nvSpPr>
        <p:spPr>
          <a:xfrm>
            <a:off x="1295402" y="2485255"/>
            <a:ext cx="9601196" cy="1303867"/>
          </a:xfrm>
        </p:spPr>
        <p:txBody>
          <a:bodyPr>
            <a:normAutofit fontScale="90000"/>
          </a:bodyPr>
          <a:lstStyle/>
          <a:p>
            <a:r>
              <a:rPr lang="en-US" dirty="0">
                <a:solidFill>
                  <a:schemeClr val="tx1"/>
                </a:solidFill>
              </a:rPr>
              <a:t>You and I are not pure and spotless...</a:t>
            </a:r>
            <a:br>
              <a:rPr lang="en-US" dirty="0">
                <a:solidFill>
                  <a:schemeClr val="tx1"/>
                </a:solidFill>
              </a:rPr>
            </a:br>
            <a:r>
              <a:rPr lang="en-US" dirty="0">
                <a:solidFill>
                  <a:schemeClr val="tx1"/>
                </a:solidFill>
              </a:rPr>
              <a:t>We are not actually one with God in Reality...</a:t>
            </a:r>
          </a:p>
        </p:txBody>
      </p:sp>
      <p:cxnSp>
        <p:nvCxnSpPr>
          <p:cNvPr id="27" name="Straight Connector 26">
            <a:extLst>
              <a:ext uri="{FF2B5EF4-FFF2-40B4-BE49-F238E27FC236}">
                <a16:creationId xmlns:a16="http://schemas.microsoft.com/office/drawing/2014/main" id="{AB061FF5-9F81-427C-8DA5-3989395517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92351" y="2421466"/>
            <a:ext cx="9407298" cy="0"/>
          </a:xfrm>
          <a:prstGeom prst="line">
            <a:avLst/>
          </a:prstGeom>
          <a:ln w="15875">
            <a:solidFill>
              <a:schemeClr val="tx1"/>
            </a:solidFill>
          </a:ln>
        </p:spPr>
        <p:style>
          <a:lnRef idx="2">
            <a:schemeClr val="accent1"/>
          </a:lnRef>
          <a:fillRef idx="0">
            <a:schemeClr val="accent1"/>
          </a:fillRef>
          <a:effectRef idx="1">
            <a:schemeClr val="accent1"/>
          </a:effectRef>
          <a:fontRef idx="minor">
            <a:schemeClr val="tx1"/>
          </a:fontRef>
        </p:style>
      </p:cxnSp>
      <p:grpSp>
        <p:nvGrpSpPr>
          <p:cNvPr id="29" name="Group 28">
            <a:extLst>
              <a:ext uri="{FF2B5EF4-FFF2-40B4-BE49-F238E27FC236}">
                <a16:creationId xmlns:a16="http://schemas.microsoft.com/office/drawing/2014/main" id="{F03F5A17-2CE9-4ADD-9FAF-C1A0BB39CD0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8288" y="3128956"/>
            <a:ext cx="12234672" cy="658368"/>
            <a:chOff x="-18288" y="3128956"/>
            <a:chExt cx="12234672" cy="658368"/>
          </a:xfrm>
        </p:grpSpPr>
        <p:sp useBgFill="1">
          <p:nvSpPr>
            <p:cNvPr id="30" name="Rounded Rectangle 20">
              <a:extLst>
                <a:ext uri="{FF2B5EF4-FFF2-40B4-BE49-F238E27FC236}">
                  <a16:creationId xmlns:a16="http://schemas.microsoft.com/office/drawing/2014/main" id="{4A88F887-B43E-4CD1-BCE2-739013C68D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2303" y="3128956"/>
              <a:ext cx="45720" cy="658368"/>
            </a:xfrm>
            <a:prstGeom prst="roundRect">
              <a:avLst>
                <a:gd name="adj" fmla="val 50000"/>
              </a:avLst>
            </a:prstGeom>
            <a:ln w="9525">
              <a:noFill/>
            </a:ln>
            <a:effectLst>
              <a:innerShdw blurRad="114300">
                <a:prstClr val="black">
                  <a:alpha val="8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31" name="Picture 30">
              <a:extLst>
                <a:ext uri="{FF2B5EF4-FFF2-40B4-BE49-F238E27FC236}">
                  <a16:creationId xmlns:a16="http://schemas.microsoft.com/office/drawing/2014/main" id="{2C9D3412-AB4A-4E20-9A79-B2C80D198BC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18288" y="3154680"/>
              <a:ext cx="777240" cy="606425"/>
            </a:xfrm>
            <a:prstGeom prst="rect">
              <a:avLst/>
            </a:prstGeom>
          </p:spPr>
        </p:pic>
        <p:sp useBgFill="1">
          <p:nvSpPr>
            <p:cNvPr id="32" name="Rounded Rectangle 22">
              <a:extLst>
                <a:ext uri="{FF2B5EF4-FFF2-40B4-BE49-F238E27FC236}">
                  <a16:creationId xmlns:a16="http://schemas.microsoft.com/office/drawing/2014/main" id="{A1D7D010-E182-46E6-9264-B39552853F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414377" y="3128956"/>
              <a:ext cx="45720" cy="658368"/>
            </a:xfrm>
            <a:prstGeom prst="roundRect">
              <a:avLst>
                <a:gd name="adj" fmla="val 50000"/>
              </a:avLst>
            </a:prstGeom>
            <a:ln w="9525">
              <a:noFill/>
            </a:ln>
            <a:effectLst>
              <a:innerShdw blurRad="114300">
                <a:prstClr val="black">
                  <a:alpha val="8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33" name="Picture 32">
              <a:extLst>
                <a:ext uri="{FF2B5EF4-FFF2-40B4-BE49-F238E27FC236}">
                  <a16:creationId xmlns:a16="http://schemas.microsoft.com/office/drawing/2014/main" id="{F4783A7B-2E08-42E4-87EC-EE59B873DFB1}"/>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flipH="1">
              <a:off x="11439144" y="3154680"/>
              <a:ext cx="777240" cy="606425"/>
            </a:xfrm>
            <a:prstGeom prst="rect">
              <a:avLst/>
            </a:prstGeom>
          </p:spPr>
        </p:pic>
      </p:grpSp>
      <p:sp>
        <p:nvSpPr>
          <p:cNvPr id="5" name="TextBox 4">
            <a:extLst>
              <a:ext uri="{FF2B5EF4-FFF2-40B4-BE49-F238E27FC236}">
                <a16:creationId xmlns:a16="http://schemas.microsoft.com/office/drawing/2014/main" id="{E0DDF738-5FF1-7DA5-E32F-A234F244458D}"/>
              </a:ext>
            </a:extLst>
          </p:cNvPr>
          <p:cNvSpPr txBox="1"/>
          <p:nvPr/>
        </p:nvSpPr>
        <p:spPr>
          <a:xfrm>
            <a:off x="9380890" y="6169808"/>
            <a:ext cx="2332690"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4">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6">
                  <a:extLst>
                    <a:ext uri="{A12FA001-AC4F-418D-AE19-62706E023703}">
                      <ahyp:hlinkClr xmlns:ahyp="http://schemas.microsoft.com/office/drawing/2018/hyperlinkcolor" val="tx"/>
                    </a:ext>
                  </a:extLst>
                </a:hlinkClick>
              </a:rPr>
              <a:t>CC BY-SA</a:t>
            </a:r>
            <a:r>
              <a:rPr lang="en-US" sz="700">
                <a:solidFill>
                  <a:srgbClr val="FFFFFF"/>
                </a:solidFill>
              </a:rPr>
              <a:t>.</a:t>
            </a:r>
          </a:p>
        </p:txBody>
      </p:sp>
    </p:spTree>
    <p:extLst>
      <p:ext uri="{BB962C8B-B14F-4D97-AF65-F5344CB8AC3E}">
        <p14:creationId xmlns:p14="http://schemas.microsoft.com/office/powerpoint/2010/main" val="2822241378"/>
      </p:ext>
    </p:extLst>
  </p:cSld>
  <p:clrMapOvr>
    <a:overrideClrMapping bg1="dk1" tx1="lt1" bg2="dk2" tx2="lt2" accent1="accent1" accent2="accent2" accent3="accent3" accent4="accent4" accent5="accent5" accent6="accent6" hlink="hlink" folHlink="folHlink"/>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03E8C8A2-D2DA-42F8-84AA-AC5AB4251D2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934" y="0"/>
            <a:ext cx="12231160" cy="6856214"/>
            <a:chOff x="-16934" y="0"/>
            <a:chExt cx="12231160" cy="6856214"/>
          </a:xfrm>
        </p:grpSpPr>
        <p:pic>
          <p:nvPicPr>
            <p:cNvPr id="24" name="Picture 23">
              <a:extLst>
                <a:ext uri="{FF2B5EF4-FFF2-40B4-BE49-F238E27FC236}">
                  <a16:creationId xmlns:a16="http://schemas.microsoft.com/office/drawing/2014/main" id="{9A5D1FE1-4883-49B4-AD3E-D0A3F8DCE12C}"/>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5" name="Rectangle 24">
              <a:extLst>
                <a:ext uri="{FF2B5EF4-FFF2-40B4-BE49-F238E27FC236}">
                  <a16:creationId xmlns:a16="http://schemas.microsoft.com/office/drawing/2014/main" id="{7F829EAE-7CB1-410F-BAF1-55BD6DC249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26" name="Picture 25">
              <a:extLst>
                <a:ext uri="{FF2B5EF4-FFF2-40B4-BE49-F238E27FC236}">
                  <a16:creationId xmlns:a16="http://schemas.microsoft.com/office/drawing/2014/main" id="{4EA5F8CE-974F-4443-AB3C-4799C332304B}"/>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7" name="Picture 26">
              <a:extLst>
                <a:ext uri="{FF2B5EF4-FFF2-40B4-BE49-F238E27FC236}">
                  <a16:creationId xmlns:a16="http://schemas.microsoft.com/office/drawing/2014/main" id="{94075D0C-1739-4729-A5C8-5C5707A942F5}"/>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cxnSp>
        <p:nvCxnSpPr>
          <p:cNvPr id="29" name="Straight Connector 28">
            <a:extLst>
              <a:ext uri="{FF2B5EF4-FFF2-40B4-BE49-F238E27FC236}">
                <a16:creationId xmlns:a16="http://schemas.microsoft.com/office/drawing/2014/main" id="{0DFD28A6-39F3-425F-8050-E5BF1B4523B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
        <p:nvSpPr>
          <p:cNvPr id="31" name="Rectangle 30">
            <a:extLst>
              <a:ext uri="{FF2B5EF4-FFF2-40B4-BE49-F238E27FC236}">
                <a16:creationId xmlns:a16="http://schemas.microsoft.com/office/drawing/2014/main" id="{FDF8837B-BAE2-489A-8F93-69216307D5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descr="A person holding her head with her hands&#10;&#10;Description automatically generated">
            <a:extLst>
              <a:ext uri="{FF2B5EF4-FFF2-40B4-BE49-F238E27FC236}">
                <a16:creationId xmlns:a16="http://schemas.microsoft.com/office/drawing/2014/main" id="{862F6DEB-6C76-E185-53BB-AEC5A62CB91A}"/>
              </a:ext>
            </a:extLst>
          </p:cNvPr>
          <p:cNvPicPr>
            <a:picLocks noChangeAspect="1"/>
          </p:cNvPicPr>
          <p:nvPr/>
        </p:nvPicPr>
        <p:blipFill rotWithShape="1">
          <a:blip r:embed="rId4">
            <a:alphaModFix amt="50000"/>
            <a:extLst>
              <a:ext uri="{837473B0-CC2E-450A-ABE3-18F120FF3D39}">
                <a1611:picAttrSrcUrl xmlns:a1611="http://schemas.microsoft.com/office/drawing/2016/11/main" r:id="rId5"/>
              </a:ext>
            </a:extLst>
          </a:blip>
          <a:srcRect t="27694" b="15915"/>
          <a:stretch/>
        </p:blipFill>
        <p:spPr>
          <a:xfrm>
            <a:off x="20" y="10"/>
            <a:ext cx="12191980" cy="6857990"/>
          </a:xfrm>
          <a:prstGeom prst="rect">
            <a:avLst/>
          </a:prstGeom>
        </p:spPr>
      </p:pic>
      <p:sp>
        <p:nvSpPr>
          <p:cNvPr id="2" name="Title 1">
            <a:extLst>
              <a:ext uri="{FF2B5EF4-FFF2-40B4-BE49-F238E27FC236}">
                <a16:creationId xmlns:a16="http://schemas.microsoft.com/office/drawing/2014/main" id="{3DE837B0-4364-2233-3847-D3FAAC4BC2E2}"/>
              </a:ext>
            </a:extLst>
          </p:cNvPr>
          <p:cNvSpPr>
            <a:spLocks noGrp="1"/>
          </p:cNvSpPr>
          <p:nvPr>
            <p:ph type="title"/>
          </p:nvPr>
        </p:nvSpPr>
        <p:spPr>
          <a:xfrm>
            <a:off x="2692398" y="1871131"/>
            <a:ext cx="6815669" cy="1515533"/>
          </a:xfrm>
        </p:spPr>
        <p:txBody>
          <a:bodyPr vert="horz" lIns="91440" tIns="45720" rIns="91440" bIns="45720" rtlCol="0" anchor="b">
            <a:normAutofit fontScale="90000"/>
          </a:bodyPr>
          <a:lstStyle/>
          <a:p>
            <a:r>
              <a:rPr lang="en-US" sz="5400" dirty="0">
                <a:solidFill>
                  <a:srgbClr val="FFFFFF"/>
                </a:solidFill>
              </a:rPr>
              <a:t> We Need to wake Up and Pay attention!</a:t>
            </a:r>
          </a:p>
        </p:txBody>
      </p:sp>
      <p:cxnSp>
        <p:nvCxnSpPr>
          <p:cNvPr id="33" name="Straight Connector 32">
            <a:extLst>
              <a:ext uri="{FF2B5EF4-FFF2-40B4-BE49-F238E27FC236}">
                <a16:creationId xmlns:a16="http://schemas.microsoft.com/office/drawing/2014/main" id="{B48BEE9B-A2F4-4BF3-9EAD-16E1A7FC2DC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699932" y="3510608"/>
            <a:ext cx="5120640" cy="0"/>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sp>
        <p:nvSpPr>
          <p:cNvPr id="5" name="TextBox 4">
            <a:extLst>
              <a:ext uri="{FF2B5EF4-FFF2-40B4-BE49-F238E27FC236}">
                <a16:creationId xmlns:a16="http://schemas.microsoft.com/office/drawing/2014/main" id="{D216B9D3-216E-5986-75FD-57DC4459D9BC}"/>
              </a:ext>
            </a:extLst>
          </p:cNvPr>
          <p:cNvSpPr txBox="1"/>
          <p:nvPr/>
        </p:nvSpPr>
        <p:spPr>
          <a:xfrm>
            <a:off x="9992360" y="6657945"/>
            <a:ext cx="2199640"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5">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6">
                  <a:extLst>
                    <a:ext uri="{A12FA001-AC4F-418D-AE19-62706E023703}">
                      <ahyp:hlinkClr xmlns:ahyp="http://schemas.microsoft.com/office/drawing/2018/hyperlinkcolor" val="tx"/>
                    </a:ext>
                  </a:extLst>
                </a:hlinkClick>
              </a:rPr>
              <a:t>CC BY</a:t>
            </a:r>
            <a:r>
              <a:rPr lang="en-US" sz="700">
                <a:solidFill>
                  <a:srgbClr val="FFFFFF"/>
                </a:solidFill>
              </a:rPr>
              <a:t>.</a:t>
            </a:r>
          </a:p>
        </p:txBody>
      </p:sp>
    </p:spTree>
    <p:extLst>
      <p:ext uri="{BB962C8B-B14F-4D97-AF65-F5344CB8AC3E}">
        <p14:creationId xmlns:p14="http://schemas.microsoft.com/office/powerpoint/2010/main" val="2461636022"/>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A440FBE6-72B7-43D4-A8EB-FDBC35FE56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5">
            <a:extLst>
              <a:ext uri="{FF2B5EF4-FFF2-40B4-BE49-F238E27FC236}">
                <a16:creationId xmlns:a16="http://schemas.microsoft.com/office/drawing/2014/main" id="{647B8492-BC4D-4046-B35A-C38E0349406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27" name="Picture 26">
              <a:extLst>
                <a:ext uri="{FF2B5EF4-FFF2-40B4-BE49-F238E27FC236}">
                  <a16:creationId xmlns:a16="http://schemas.microsoft.com/office/drawing/2014/main" id="{47264A7B-BD07-443B-B4AE-B7D112274D0D}"/>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8" name="Rectangle 27">
              <a:extLst>
                <a:ext uri="{FF2B5EF4-FFF2-40B4-BE49-F238E27FC236}">
                  <a16:creationId xmlns:a16="http://schemas.microsoft.com/office/drawing/2014/main" id="{8D9B85B4-ACC6-412B-BC6B-2163BCCDFB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29" name="Picture 28">
              <a:extLst>
                <a:ext uri="{FF2B5EF4-FFF2-40B4-BE49-F238E27FC236}">
                  <a16:creationId xmlns:a16="http://schemas.microsoft.com/office/drawing/2014/main" id="{17D5E57D-F913-44D3-9AF3-FCDFAE64F7E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30" name="Picture 29">
              <a:extLst>
                <a:ext uri="{FF2B5EF4-FFF2-40B4-BE49-F238E27FC236}">
                  <a16:creationId xmlns:a16="http://schemas.microsoft.com/office/drawing/2014/main" id="{BCF01E4E-4102-455A-BC41-D5F848B94177}"/>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1">
            <a:extLst>
              <a:ext uri="{FF2B5EF4-FFF2-40B4-BE49-F238E27FC236}">
                <a16:creationId xmlns:a16="http://schemas.microsoft.com/office/drawing/2014/main" id="{42E8FD74-D454-9DAF-EBC9-49B598646D7F}"/>
              </a:ext>
            </a:extLst>
          </p:cNvPr>
          <p:cNvSpPr>
            <a:spLocks noGrp="1"/>
          </p:cNvSpPr>
          <p:nvPr>
            <p:ph type="title"/>
          </p:nvPr>
        </p:nvSpPr>
        <p:spPr>
          <a:xfrm>
            <a:off x="1295402" y="982132"/>
            <a:ext cx="3660056" cy="1325373"/>
          </a:xfrm>
        </p:spPr>
        <p:txBody>
          <a:bodyPr anchor="b">
            <a:noAutofit/>
          </a:bodyPr>
          <a:lstStyle/>
          <a:p>
            <a:r>
              <a:rPr lang="en-US" sz="5400"/>
              <a:t>Lessons in pictures</a:t>
            </a:r>
          </a:p>
        </p:txBody>
      </p:sp>
      <p:cxnSp>
        <p:nvCxnSpPr>
          <p:cNvPr id="32" name="Straight Connector 31">
            <a:extLst>
              <a:ext uri="{FF2B5EF4-FFF2-40B4-BE49-F238E27FC236}">
                <a16:creationId xmlns:a16="http://schemas.microsoft.com/office/drawing/2014/main" id="{16652DC1-CA18-4263-AC06-BAB0B05EC78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95401" y="2400639"/>
            <a:ext cx="3660057" cy="0"/>
          </a:xfrm>
          <a:prstGeom prst="line">
            <a:avLst/>
          </a:prstGeom>
        </p:spPr>
        <p:style>
          <a:lnRef idx="2">
            <a:schemeClr val="accent1"/>
          </a:lnRef>
          <a:fillRef idx="0">
            <a:schemeClr val="accent1"/>
          </a:fillRef>
          <a:effectRef idx="1">
            <a:schemeClr val="accent1"/>
          </a:effectRef>
          <a:fontRef idx="minor">
            <a:schemeClr val="tx1"/>
          </a:fontRef>
        </p:style>
      </p:cxnSp>
      <p:pic>
        <p:nvPicPr>
          <p:cNvPr id="9" name="Content Placeholder 8" descr="A large group of tents in a large city&#10;&#10;Description automatically generated">
            <a:extLst>
              <a:ext uri="{FF2B5EF4-FFF2-40B4-BE49-F238E27FC236}">
                <a16:creationId xmlns:a16="http://schemas.microsoft.com/office/drawing/2014/main" id="{24EE0C59-69F6-172F-CE67-9FB211393F4E}"/>
              </a:ext>
            </a:extLst>
          </p:cNvPr>
          <p:cNvPicPr>
            <a:picLocks noChangeAspect="1"/>
          </p:cNvPicPr>
          <p:nvPr/>
        </p:nvPicPr>
        <p:blipFill rotWithShape="1">
          <a:blip r:embed="rId5">
            <a:extLst>
              <a:ext uri="{837473B0-CC2E-450A-ABE3-18F120FF3D39}">
                <a1611:picAttrSrcUrl xmlns:a1611="http://schemas.microsoft.com/office/drawing/2016/11/main" r:id="rId6"/>
              </a:ext>
            </a:extLst>
          </a:blip>
          <a:srcRect l="7728" r="1181" b="-3"/>
          <a:stretch/>
        </p:blipFill>
        <p:spPr>
          <a:xfrm>
            <a:off x="5418668" y="982131"/>
            <a:ext cx="5469466" cy="4893735"/>
          </a:xfrm>
          <a:prstGeom prst="rect">
            <a:avLst/>
          </a:prstGeom>
          <a:ln w="57150" cmpd="thickThin">
            <a:solidFill>
              <a:schemeClr val="tx1">
                <a:lumMod val="50000"/>
                <a:lumOff val="50000"/>
              </a:schemeClr>
            </a:solidFill>
            <a:miter lim="800000"/>
          </a:ln>
        </p:spPr>
      </p:pic>
      <p:sp>
        <p:nvSpPr>
          <p:cNvPr id="10" name="TextBox 9">
            <a:extLst>
              <a:ext uri="{FF2B5EF4-FFF2-40B4-BE49-F238E27FC236}">
                <a16:creationId xmlns:a16="http://schemas.microsoft.com/office/drawing/2014/main" id="{B704F8E9-2DE1-ABBF-F7D2-00B02D24F38C}"/>
              </a:ext>
            </a:extLst>
          </p:cNvPr>
          <p:cNvSpPr txBox="1"/>
          <p:nvPr/>
        </p:nvSpPr>
        <p:spPr>
          <a:xfrm>
            <a:off x="8399953" y="5675811"/>
            <a:ext cx="2488181"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6">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7">
                  <a:extLst>
                    <a:ext uri="{A12FA001-AC4F-418D-AE19-62706E023703}">
                      <ahyp:hlinkClr xmlns:ahyp="http://schemas.microsoft.com/office/drawing/2018/hyperlinkcolor" val="tx"/>
                    </a:ext>
                  </a:extLst>
                </a:hlinkClick>
              </a:rPr>
              <a:t>CC BY-SA-NC</a:t>
            </a:r>
            <a:r>
              <a:rPr lang="en-US" sz="700">
                <a:solidFill>
                  <a:srgbClr val="FFFFFF"/>
                </a:solidFill>
              </a:rPr>
              <a:t>.</a:t>
            </a:r>
          </a:p>
        </p:txBody>
      </p:sp>
    </p:spTree>
    <p:extLst>
      <p:ext uri="{BB962C8B-B14F-4D97-AF65-F5344CB8AC3E}">
        <p14:creationId xmlns:p14="http://schemas.microsoft.com/office/powerpoint/2010/main" val="39325794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8C46986-385C-40DC-BFC7-D711004C83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Interior of dark warehouse">
            <a:extLst>
              <a:ext uri="{FF2B5EF4-FFF2-40B4-BE49-F238E27FC236}">
                <a16:creationId xmlns:a16="http://schemas.microsoft.com/office/drawing/2014/main" id="{628B6F3F-DF8E-F507-ABCD-B592DACCB8F8}"/>
              </a:ext>
            </a:extLst>
          </p:cNvPr>
          <p:cNvPicPr>
            <a:picLocks noChangeAspect="1"/>
          </p:cNvPicPr>
          <p:nvPr/>
        </p:nvPicPr>
        <p:blipFill rotWithShape="1">
          <a:blip r:embed="rId3">
            <a:grayscl/>
          </a:blip>
          <a:srcRect r="-2" b="-2"/>
          <a:stretch/>
        </p:blipFill>
        <p:spPr>
          <a:xfrm>
            <a:off x="20" y="10"/>
            <a:ext cx="12191980" cy="6857990"/>
          </a:xfrm>
          <a:prstGeom prst="rect">
            <a:avLst/>
          </a:prstGeom>
        </p:spPr>
      </p:pic>
      <p:sp>
        <p:nvSpPr>
          <p:cNvPr id="3" name="Content Placeholder 2">
            <a:extLst>
              <a:ext uri="{FF2B5EF4-FFF2-40B4-BE49-F238E27FC236}">
                <a16:creationId xmlns:a16="http://schemas.microsoft.com/office/drawing/2014/main" id="{03C6A5CC-DCBA-AC78-9AF7-EC4E14A87559}"/>
              </a:ext>
            </a:extLst>
          </p:cNvPr>
          <p:cNvSpPr>
            <a:spLocks noGrp="1"/>
          </p:cNvSpPr>
          <p:nvPr>
            <p:ph idx="4294967295"/>
          </p:nvPr>
        </p:nvSpPr>
        <p:spPr>
          <a:xfrm>
            <a:off x="615863" y="866710"/>
            <a:ext cx="10968625" cy="6272016"/>
          </a:xfrm>
        </p:spPr>
        <p:txBody>
          <a:bodyPr>
            <a:normAutofit/>
          </a:bodyPr>
          <a:lstStyle/>
          <a:p>
            <a:pPr marL="0" indent="0">
              <a:lnSpc>
                <a:spcPct val="90000"/>
              </a:lnSpc>
              <a:buNone/>
            </a:pPr>
            <a:r>
              <a:rPr lang="en-US" sz="3200">
                <a:solidFill>
                  <a:schemeClr val="bg1"/>
                </a:solidFill>
                <a:ea typeface="+mn-lt"/>
                <a:cs typeface="+mn-lt"/>
              </a:rPr>
              <a:t>The condition of the unbelieving Jews illustrates the condition of the careless and unbelieving among professed Christians, who are willingly ignorant of the work of our merciful High Priest. In the typical service, when the high priest entered the most holy place, all Israel were required to gather about the sanctuary and in the most solemn manner humble their souls before God, that they might receive the pardon of their sins and not be cut off from the congregation. </a:t>
            </a:r>
            <a:r>
              <a:rPr lang="en-US" sz="3200" u="sng">
                <a:solidFill>
                  <a:schemeClr val="bg1"/>
                </a:solidFill>
                <a:ea typeface="+mn-lt"/>
                <a:cs typeface="+mn-lt"/>
              </a:rPr>
              <a:t>How much more essential in this antitypical Day of Atonement that we understand the work of our High Priest </a:t>
            </a:r>
            <a:r>
              <a:rPr lang="en-US" sz="3200">
                <a:solidFill>
                  <a:schemeClr val="bg1"/>
                </a:solidFill>
                <a:ea typeface="+mn-lt"/>
                <a:cs typeface="+mn-lt"/>
              </a:rPr>
              <a:t>and know what duties are required of us. GC 430.3</a:t>
            </a:r>
            <a:br>
              <a:rPr lang="en-US" sz="1700">
                <a:ea typeface="+mn-lt"/>
                <a:cs typeface="+mn-lt"/>
              </a:rPr>
            </a:br>
            <a:endParaRPr lang="en-US" sz="1700">
              <a:solidFill>
                <a:schemeClr val="bg1"/>
              </a:solidFill>
              <a:ea typeface="+mn-lt"/>
              <a:cs typeface="+mn-lt"/>
            </a:endParaRPr>
          </a:p>
        </p:txBody>
      </p:sp>
    </p:spTree>
    <p:extLst>
      <p:ext uri="{BB962C8B-B14F-4D97-AF65-F5344CB8AC3E}">
        <p14:creationId xmlns:p14="http://schemas.microsoft.com/office/powerpoint/2010/main" val="24108252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0AD03A-B66D-093B-5AF8-E3B37A710A30}"/>
              </a:ext>
            </a:extLst>
          </p:cNvPr>
          <p:cNvSpPr>
            <a:spLocks noGrp="1"/>
          </p:cNvSpPr>
          <p:nvPr>
            <p:ph type="title"/>
          </p:nvPr>
        </p:nvSpPr>
        <p:spPr/>
        <p:txBody>
          <a:bodyPr/>
          <a:lstStyle/>
          <a:p>
            <a:r>
              <a:rPr lang="en-US"/>
              <a:t>We Have a Helper...</a:t>
            </a:r>
          </a:p>
        </p:txBody>
      </p:sp>
      <p:sp>
        <p:nvSpPr>
          <p:cNvPr id="3" name="Content Placeholder 2">
            <a:extLst>
              <a:ext uri="{FF2B5EF4-FFF2-40B4-BE49-F238E27FC236}">
                <a16:creationId xmlns:a16="http://schemas.microsoft.com/office/drawing/2014/main" id="{A2D11652-50A1-D711-C54C-37AE0AF24EEF}"/>
              </a:ext>
            </a:extLst>
          </p:cNvPr>
          <p:cNvSpPr>
            <a:spLocks noGrp="1"/>
          </p:cNvSpPr>
          <p:nvPr>
            <p:ph idx="1"/>
          </p:nvPr>
        </p:nvSpPr>
        <p:spPr>
          <a:xfrm>
            <a:off x="1034443" y="2421233"/>
            <a:ext cx="10237934" cy="3600771"/>
          </a:xfrm>
        </p:spPr>
        <p:txBody>
          <a:bodyPr vert="horz" lIns="91440" tIns="45720" rIns="91440" bIns="45720" rtlCol="0" anchor="t">
            <a:noAutofit/>
          </a:bodyPr>
          <a:lstStyle/>
          <a:p>
            <a:r>
              <a:rPr lang="en-US" sz="3200" dirty="0">
                <a:ea typeface="+mn-lt"/>
                <a:cs typeface="+mn-lt"/>
              </a:rPr>
              <a:t>Seeing then that we have a great high priest, that is passed into the heavens, Jesus the Son of God, let us hold fast </a:t>
            </a:r>
            <a:r>
              <a:rPr lang="en-US" sz="3200" i="1" dirty="0">
                <a:ea typeface="+mn-lt"/>
                <a:cs typeface="+mn-lt"/>
              </a:rPr>
              <a:t>our</a:t>
            </a:r>
            <a:r>
              <a:rPr lang="en-US" sz="3200" dirty="0">
                <a:ea typeface="+mn-lt"/>
                <a:cs typeface="+mn-lt"/>
              </a:rPr>
              <a:t> profession. For we have not an high priest which cannot be touched with the feeling of our infirmities; but was in all points tempted like as </a:t>
            </a:r>
            <a:r>
              <a:rPr lang="en-US" sz="3200" i="1" dirty="0">
                <a:ea typeface="+mn-lt"/>
                <a:cs typeface="+mn-lt"/>
              </a:rPr>
              <a:t>we are, yet</a:t>
            </a:r>
            <a:r>
              <a:rPr lang="en-US" sz="3200" dirty="0">
                <a:ea typeface="+mn-lt"/>
                <a:cs typeface="+mn-lt"/>
              </a:rPr>
              <a:t> without sin. Let us therefore come boldly unto the throne of grace, that we may obtain mercy, and find grace to help in time of need. Heb 4:14-16</a:t>
            </a:r>
            <a:endParaRPr lang="en-US" sz="3200" dirty="0"/>
          </a:p>
        </p:txBody>
      </p:sp>
    </p:spTree>
    <p:extLst>
      <p:ext uri="{BB962C8B-B14F-4D97-AF65-F5344CB8AC3E}">
        <p14:creationId xmlns:p14="http://schemas.microsoft.com/office/powerpoint/2010/main" val="32890766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54F18C-4939-EE38-5607-0624ACB81233}"/>
              </a:ext>
            </a:extLst>
          </p:cNvPr>
          <p:cNvSpPr>
            <a:spLocks noGrp="1"/>
          </p:cNvSpPr>
          <p:nvPr>
            <p:ph type="title"/>
          </p:nvPr>
        </p:nvSpPr>
        <p:spPr/>
        <p:txBody>
          <a:bodyPr/>
          <a:lstStyle/>
          <a:p>
            <a:r>
              <a:rPr lang="en-US"/>
              <a:t>Coming and Afflicting</a:t>
            </a:r>
          </a:p>
        </p:txBody>
      </p:sp>
      <p:sp>
        <p:nvSpPr>
          <p:cNvPr id="3" name="Content Placeholder 2">
            <a:extLst>
              <a:ext uri="{FF2B5EF4-FFF2-40B4-BE49-F238E27FC236}">
                <a16:creationId xmlns:a16="http://schemas.microsoft.com/office/drawing/2014/main" id="{E996740C-8236-6D8C-8FD7-C04459BA19A1}"/>
              </a:ext>
            </a:extLst>
          </p:cNvPr>
          <p:cNvSpPr>
            <a:spLocks noGrp="1"/>
          </p:cNvSpPr>
          <p:nvPr>
            <p:ph idx="1"/>
          </p:nvPr>
        </p:nvSpPr>
        <p:spPr/>
        <p:txBody>
          <a:bodyPr/>
          <a:lstStyle/>
          <a:p>
            <a:r>
              <a:rPr lang="en-US" sz="3600" dirty="0"/>
              <a:t>We must come to Christ and trust in His work for us, we must admit our utter helplessness and utter inability by any work of ours to realize atonement with God.</a:t>
            </a:r>
          </a:p>
        </p:txBody>
      </p:sp>
    </p:spTree>
    <p:extLst>
      <p:ext uri="{BB962C8B-B14F-4D97-AF65-F5344CB8AC3E}">
        <p14:creationId xmlns:p14="http://schemas.microsoft.com/office/powerpoint/2010/main" val="28750071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CC7341-AA4C-5E6A-904E-4BF8410A3483}"/>
              </a:ext>
            </a:extLst>
          </p:cNvPr>
          <p:cNvSpPr>
            <a:spLocks noGrp="1"/>
          </p:cNvSpPr>
          <p:nvPr>
            <p:ph type="title"/>
          </p:nvPr>
        </p:nvSpPr>
        <p:spPr/>
        <p:txBody>
          <a:bodyPr/>
          <a:lstStyle/>
          <a:p>
            <a:r>
              <a:rPr lang="en-US" dirty="0"/>
              <a:t>Faith in What?</a:t>
            </a:r>
          </a:p>
        </p:txBody>
      </p:sp>
      <p:sp>
        <p:nvSpPr>
          <p:cNvPr id="3" name="Content Placeholder 2">
            <a:extLst>
              <a:ext uri="{FF2B5EF4-FFF2-40B4-BE49-F238E27FC236}">
                <a16:creationId xmlns:a16="http://schemas.microsoft.com/office/drawing/2014/main" id="{3471D8E9-5AED-AD42-5F5B-58669926BEE9}"/>
              </a:ext>
            </a:extLst>
          </p:cNvPr>
          <p:cNvSpPr>
            <a:spLocks noGrp="1"/>
          </p:cNvSpPr>
          <p:nvPr>
            <p:ph idx="1"/>
          </p:nvPr>
        </p:nvSpPr>
        <p:spPr/>
        <p:txBody>
          <a:bodyPr/>
          <a:lstStyle/>
          <a:p>
            <a:r>
              <a:rPr lang="en-US" sz="3200" dirty="0">
                <a:ea typeface="+mn-lt"/>
                <a:cs typeface="+mn-lt"/>
              </a:rPr>
              <a:t>Question, What is Christ doing in heaven now which will result in our perfect oneness with God when He is finished? It is an important question. Not one to be taken lightly in light of where we stand in time!</a:t>
            </a:r>
            <a:endParaRPr lang="en-US" dirty="0">
              <a:ea typeface="+mn-lt"/>
              <a:cs typeface="+mn-lt"/>
            </a:endParaRPr>
          </a:p>
        </p:txBody>
      </p:sp>
    </p:spTree>
    <p:extLst>
      <p:ext uri="{BB962C8B-B14F-4D97-AF65-F5344CB8AC3E}">
        <p14:creationId xmlns:p14="http://schemas.microsoft.com/office/powerpoint/2010/main" val="23979359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16BDD-28AB-2D74-F0BE-3C51C9DCE1DC}"/>
              </a:ext>
            </a:extLst>
          </p:cNvPr>
          <p:cNvSpPr>
            <a:spLocks noGrp="1"/>
          </p:cNvSpPr>
          <p:nvPr>
            <p:ph type="title"/>
          </p:nvPr>
        </p:nvSpPr>
        <p:spPr/>
        <p:txBody>
          <a:bodyPr>
            <a:normAutofit fontScale="90000"/>
          </a:bodyPr>
          <a:lstStyle/>
          <a:p>
            <a:r>
              <a:rPr lang="en-US" dirty="0"/>
              <a:t>The Mediator of a New Covenant (Will &amp; Testament)</a:t>
            </a:r>
          </a:p>
        </p:txBody>
      </p:sp>
      <p:sp>
        <p:nvSpPr>
          <p:cNvPr id="3" name="Content Placeholder 2">
            <a:extLst>
              <a:ext uri="{FF2B5EF4-FFF2-40B4-BE49-F238E27FC236}">
                <a16:creationId xmlns:a16="http://schemas.microsoft.com/office/drawing/2014/main" id="{88D669AB-9E70-1D38-7D37-E0CC146C5C34}"/>
              </a:ext>
            </a:extLst>
          </p:cNvPr>
          <p:cNvSpPr>
            <a:spLocks noGrp="1"/>
          </p:cNvSpPr>
          <p:nvPr>
            <p:ph idx="1"/>
          </p:nvPr>
        </p:nvSpPr>
        <p:spPr/>
        <p:txBody>
          <a:bodyPr>
            <a:normAutofit/>
          </a:bodyPr>
          <a:lstStyle/>
          <a:p>
            <a:r>
              <a:rPr lang="en-US" sz="3200" dirty="0">
                <a:ea typeface="+mn-lt"/>
                <a:cs typeface="+mn-lt"/>
              </a:rPr>
              <a:t>But Christ came </a:t>
            </a:r>
            <a:r>
              <a:rPr lang="en-US" sz="3200" i="1" dirty="0">
                <a:ea typeface="+mn-lt"/>
                <a:cs typeface="+mn-lt"/>
              </a:rPr>
              <a:t>as</a:t>
            </a:r>
            <a:r>
              <a:rPr lang="en-US" sz="3200" dirty="0">
                <a:ea typeface="+mn-lt"/>
                <a:cs typeface="+mn-lt"/>
              </a:rPr>
              <a:t> High Priest of the good things to come, with the greater and more perfect tabernacle not made with hands, that is, not of this creation. Not with the blood of goats and calves, but with His own blood He entered the Most Holy Place once for all, having obtained eternal redemption. </a:t>
            </a:r>
            <a:endParaRPr lang="en-US" sz="3200" dirty="0"/>
          </a:p>
        </p:txBody>
      </p:sp>
    </p:spTree>
    <p:extLst>
      <p:ext uri="{BB962C8B-B14F-4D97-AF65-F5344CB8AC3E}">
        <p14:creationId xmlns:p14="http://schemas.microsoft.com/office/powerpoint/2010/main" val="421096280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16BDD-28AB-2D74-F0BE-3C51C9DCE1DC}"/>
              </a:ext>
            </a:extLst>
          </p:cNvPr>
          <p:cNvSpPr>
            <a:spLocks noGrp="1"/>
          </p:cNvSpPr>
          <p:nvPr>
            <p:ph type="title"/>
          </p:nvPr>
        </p:nvSpPr>
        <p:spPr/>
        <p:txBody>
          <a:bodyPr>
            <a:normAutofit fontScale="90000"/>
          </a:bodyPr>
          <a:lstStyle/>
          <a:p>
            <a:r>
              <a:rPr lang="en-US" dirty="0"/>
              <a:t>The Mediator of a New Covenant (Will &amp; Testament)</a:t>
            </a:r>
          </a:p>
        </p:txBody>
      </p:sp>
      <p:sp>
        <p:nvSpPr>
          <p:cNvPr id="3" name="Content Placeholder 2">
            <a:extLst>
              <a:ext uri="{FF2B5EF4-FFF2-40B4-BE49-F238E27FC236}">
                <a16:creationId xmlns:a16="http://schemas.microsoft.com/office/drawing/2014/main" id="{88D669AB-9E70-1D38-7D37-E0CC146C5C34}"/>
              </a:ext>
            </a:extLst>
          </p:cNvPr>
          <p:cNvSpPr>
            <a:spLocks noGrp="1"/>
          </p:cNvSpPr>
          <p:nvPr>
            <p:ph idx="1"/>
          </p:nvPr>
        </p:nvSpPr>
        <p:spPr>
          <a:xfrm>
            <a:off x="804799" y="2556932"/>
            <a:ext cx="10613715" cy="3840853"/>
          </a:xfrm>
        </p:spPr>
        <p:txBody>
          <a:bodyPr>
            <a:normAutofit/>
          </a:bodyPr>
          <a:lstStyle/>
          <a:p>
            <a:pPr marL="0" indent="0">
              <a:buNone/>
            </a:pPr>
            <a:r>
              <a:rPr lang="en-US" sz="3200" dirty="0">
                <a:ea typeface="+mn-lt"/>
                <a:cs typeface="+mn-lt"/>
              </a:rPr>
              <a:t>For if the blood of bulls and goats and the ashes of a heifer, sprinkling the unclean, sanctifies for the purifying of the flesh, how much more shall the blood of Christ, who through the eternal Spirit offered Himself without spot to God, cleanse your conscience from dead works to serve the living God? And for this reason He is the Mediator of the new covenant,... that those who are called may receive the promise of the </a:t>
            </a:r>
            <a:r>
              <a:rPr lang="en-US" sz="3200" b="1" u="sng" dirty="0">
                <a:ea typeface="+mn-lt"/>
                <a:cs typeface="+mn-lt"/>
              </a:rPr>
              <a:t>eternal inheritance</a:t>
            </a:r>
            <a:r>
              <a:rPr lang="en-US" sz="3200" dirty="0">
                <a:ea typeface="+mn-lt"/>
                <a:cs typeface="+mn-lt"/>
              </a:rPr>
              <a:t>... </a:t>
            </a:r>
            <a:endParaRPr lang="en-US" sz="3200" dirty="0"/>
          </a:p>
        </p:txBody>
      </p:sp>
    </p:spTree>
    <p:extLst>
      <p:ext uri="{BB962C8B-B14F-4D97-AF65-F5344CB8AC3E}">
        <p14:creationId xmlns:p14="http://schemas.microsoft.com/office/powerpoint/2010/main" val="16507797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4E9D0F-42E0-DAB5-993D-34EF55A4FD44}"/>
              </a:ext>
            </a:extLst>
          </p:cNvPr>
          <p:cNvSpPr>
            <a:spLocks noGrp="1"/>
          </p:cNvSpPr>
          <p:nvPr>
            <p:ph type="title"/>
          </p:nvPr>
        </p:nvSpPr>
        <p:spPr/>
        <p:txBody>
          <a:bodyPr/>
          <a:lstStyle/>
          <a:p>
            <a:r>
              <a:rPr lang="en-US" dirty="0"/>
              <a:t>We Stand on Jordans Banks As Israel Did...</a:t>
            </a:r>
          </a:p>
        </p:txBody>
      </p:sp>
      <p:sp>
        <p:nvSpPr>
          <p:cNvPr id="3" name="Content Placeholder 2">
            <a:extLst>
              <a:ext uri="{FF2B5EF4-FFF2-40B4-BE49-F238E27FC236}">
                <a16:creationId xmlns:a16="http://schemas.microsoft.com/office/drawing/2014/main" id="{BE263517-00C5-A3F3-5E65-2D2F49B74D00}"/>
              </a:ext>
            </a:extLst>
          </p:cNvPr>
          <p:cNvSpPr>
            <a:spLocks noGrp="1"/>
          </p:cNvSpPr>
          <p:nvPr>
            <p:ph idx="1"/>
          </p:nvPr>
        </p:nvSpPr>
        <p:spPr/>
        <p:txBody>
          <a:bodyPr/>
          <a:lstStyle/>
          <a:p>
            <a:pPr marL="0" indent="0">
              <a:buNone/>
            </a:pPr>
            <a:r>
              <a:rPr lang="en-US" sz="3200" dirty="0"/>
              <a:t>The Implementation of the new covenant (Will &amp; Testament) is what Christ is doing in heaven, We must have an understanding of Christ's work which will be as"...</a:t>
            </a:r>
            <a:r>
              <a:rPr lang="en-US" sz="3200" dirty="0">
                <a:ea typeface="+mn-lt"/>
                <a:cs typeface="+mn-lt"/>
              </a:rPr>
              <a:t> an anchor of the soul, both sure and </a:t>
            </a:r>
            <a:r>
              <a:rPr lang="en-US" sz="3200" dirty="0" err="1">
                <a:ea typeface="+mn-lt"/>
                <a:cs typeface="+mn-lt"/>
              </a:rPr>
              <a:t>stedfast</a:t>
            </a:r>
            <a:r>
              <a:rPr lang="en-US" sz="3200" dirty="0">
                <a:ea typeface="+mn-lt"/>
                <a:cs typeface="+mn-lt"/>
              </a:rPr>
              <a:t>, and which </a:t>
            </a:r>
            <a:r>
              <a:rPr lang="en-US" sz="3200" dirty="0" err="1">
                <a:ea typeface="+mn-lt"/>
                <a:cs typeface="+mn-lt"/>
              </a:rPr>
              <a:t>entereth</a:t>
            </a:r>
            <a:r>
              <a:rPr lang="en-US" sz="3200" dirty="0">
                <a:ea typeface="+mn-lt"/>
                <a:cs typeface="+mn-lt"/>
              </a:rPr>
              <a:t> into that within the veil; Whither the forerunner is for us entered, </a:t>
            </a:r>
            <a:r>
              <a:rPr lang="en-US" sz="3200" i="1" dirty="0">
                <a:ea typeface="+mn-lt"/>
                <a:cs typeface="+mn-lt"/>
              </a:rPr>
              <a:t>even</a:t>
            </a:r>
            <a:r>
              <a:rPr lang="en-US" sz="3200" dirty="0">
                <a:ea typeface="+mn-lt"/>
                <a:cs typeface="+mn-lt"/>
              </a:rPr>
              <a:t> Jesus</a:t>
            </a:r>
            <a:endParaRPr lang="en-US" sz="3200" dirty="0"/>
          </a:p>
        </p:txBody>
      </p:sp>
    </p:spTree>
    <p:extLst>
      <p:ext uri="{BB962C8B-B14F-4D97-AF65-F5344CB8AC3E}">
        <p14:creationId xmlns:p14="http://schemas.microsoft.com/office/powerpoint/2010/main" val="10903397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A3A752-7336-F30C-B782-E47C1FB4400D}"/>
              </a:ext>
            </a:extLst>
          </p:cNvPr>
          <p:cNvSpPr>
            <a:spLocks noGrp="1"/>
          </p:cNvSpPr>
          <p:nvPr>
            <p:ph type="title"/>
          </p:nvPr>
        </p:nvSpPr>
        <p:spPr/>
        <p:txBody>
          <a:bodyPr/>
          <a:lstStyle/>
          <a:p>
            <a:r>
              <a:rPr lang="en-US"/>
              <a:t>The Building Vs the Work</a:t>
            </a:r>
          </a:p>
        </p:txBody>
      </p:sp>
      <p:sp>
        <p:nvSpPr>
          <p:cNvPr id="3" name="Content Placeholder 2">
            <a:extLst>
              <a:ext uri="{FF2B5EF4-FFF2-40B4-BE49-F238E27FC236}">
                <a16:creationId xmlns:a16="http://schemas.microsoft.com/office/drawing/2014/main" id="{2AC491A6-67FA-B8AB-C713-551704836BCF}"/>
              </a:ext>
            </a:extLst>
          </p:cNvPr>
          <p:cNvSpPr>
            <a:spLocks noGrp="1"/>
          </p:cNvSpPr>
          <p:nvPr>
            <p:ph idx="1"/>
          </p:nvPr>
        </p:nvSpPr>
        <p:spPr/>
        <p:txBody>
          <a:bodyPr>
            <a:normAutofit/>
          </a:bodyPr>
          <a:lstStyle/>
          <a:p>
            <a:r>
              <a:rPr lang="en-US" sz="3600"/>
              <a:t>Exodus ends with the dedication of the Tabernacle, Leviticus deals with the service of the Sanctuary</a:t>
            </a:r>
          </a:p>
        </p:txBody>
      </p:sp>
    </p:spTree>
    <p:extLst>
      <p:ext uri="{BB962C8B-B14F-4D97-AF65-F5344CB8AC3E}">
        <p14:creationId xmlns:p14="http://schemas.microsoft.com/office/powerpoint/2010/main" val="37212434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22AC0F86-9A78-4E84-A4B4-ADB8B2629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a:extLst>
              <a:ext uri="{FF2B5EF4-FFF2-40B4-BE49-F238E27FC236}">
                <a16:creationId xmlns:a16="http://schemas.microsoft.com/office/drawing/2014/main" id="{4AF78B9E-8BE2-4706-9377-A05FA25ABAB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24" name="Picture 23">
              <a:extLst>
                <a:ext uri="{FF2B5EF4-FFF2-40B4-BE49-F238E27FC236}">
                  <a16:creationId xmlns:a16="http://schemas.microsoft.com/office/drawing/2014/main" id="{32CDFDE2-4DB3-4623-BA21-187D1B710FB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5" name="Rectangle 24">
              <a:extLst>
                <a:ext uri="{FF2B5EF4-FFF2-40B4-BE49-F238E27FC236}">
                  <a16:creationId xmlns:a16="http://schemas.microsoft.com/office/drawing/2014/main" id="{ED74B2AA-1443-4E9B-8462-F7F5B85259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26" name="Picture 25">
              <a:extLst>
                <a:ext uri="{FF2B5EF4-FFF2-40B4-BE49-F238E27FC236}">
                  <a16:creationId xmlns:a16="http://schemas.microsoft.com/office/drawing/2014/main" id="{9BB652B6-7300-49EC-9422-EF5342492AF1}"/>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27" name="Picture 26">
              <a:extLst>
                <a:ext uri="{FF2B5EF4-FFF2-40B4-BE49-F238E27FC236}">
                  <a16:creationId xmlns:a16="http://schemas.microsoft.com/office/drawing/2014/main" id="{D0909587-01DE-424D-A15F-DAA28CF2CD38}"/>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1">
            <a:extLst>
              <a:ext uri="{FF2B5EF4-FFF2-40B4-BE49-F238E27FC236}">
                <a16:creationId xmlns:a16="http://schemas.microsoft.com/office/drawing/2014/main" id="{4BDD9BAE-CFD5-0928-09FA-507EB09191DA}"/>
              </a:ext>
            </a:extLst>
          </p:cNvPr>
          <p:cNvSpPr>
            <a:spLocks noGrp="1"/>
          </p:cNvSpPr>
          <p:nvPr>
            <p:ph type="title"/>
          </p:nvPr>
        </p:nvSpPr>
        <p:spPr>
          <a:xfrm>
            <a:off x="7514949" y="982132"/>
            <a:ext cx="3381648" cy="1575264"/>
          </a:xfrm>
        </p:spPr>
        <p:txBody>
          <a:bodyPr>
            <a:normAutofit fontScale="90000"/>
          </a:bodyPr>
          <a:lstStyle/>
          <a:p>
            <a:pPr>
              <a:lnSpc>
                <a:spcPct val="90000"/>
              </a:lnSpc>
            </a:pPr>
            <a:r>
              <a:rPr lang="en-US" sz="3700" dirty="0"/>
              <a:t>So Many and Varied sacrifices...</a:t>
            </a:r>
          </a:p>
        </p:txBody>
      </p:sp>
      <p:sp>
        <p:nvSpPr>
          <p:cNvPr id="29" name="Rectangle 28">
            <a:extLst>
              <a:ext uri="{FF2B5EF4-FFF2-40B4-BE49-F238E27FC236}">
                <a16:creationId xmlns:a16="http://schemas.microsoft.com/office/drawing/2014/main" id="{69A54E25-1C05-48E5-A5CC-3778C1D363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643" y="1092200"/>
            <a:ext cx="5942687" cy="4515104"/>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6C2E03E4-3758-73AD-D69B-6226EF7A23CD}"/>
              </a:ext>
            </a:extLst>
          </p:cNvPr>
          <p:cNvPicPr>
            <a:picLocks noChangeAspect="1"/>
          </p:cNvPicPr>
          <p:nvPr/>
        </p:nvPicPr>
        <p:blipFill rotWithShape="1">
          <a:blip r:embed="rId5">
            <a:extLst>
              <a:ext uri="{837473B0-CC2E-450A-ABE3-18F120FF3D39}">
                <a1611:picAttrSrcUrl xmlns:a1611="http://schemas.microsoft.com/office/drawing/2016/11/main" r:id="rId6"/>
              </a:ext>
            </a:extLst>
          </a:blip>
          <a:srcRect l="12330" r="10720" b="-1"/>
          <a:stretch/>
        </p:blipFill>
        <p:spPr>
          <a:xfrm>
            <a:off x="1173198" y="1214265"/>
            <a:ext cx="5757748" cy="4207122"/>
          </a:xfrm>
          <a:prstGeom prst="rect">
            <a:avLst/>
          </a:prstGeom>
        </p:spPr>
      </p:pic>
      <p:cxnSp>
        <p:nvCxnSpPr>
          <p:cNvPr id="31" name="Straight Connector 30">
            <a:extLst>
              <a:ext uri="{FF2B5EF4-FFF2-40B4-BE49-F238E27FC236}">
                <a16:creationId xmlns:a16="http://schemas.microsoft.com/office/drawing/2014/main" id="{0E5D0023-B23E-4823-8D72-B07FFF8CAE9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20089" y="2400639"/>
            <a:ext cx="3376508" cy="0"/>
          </a:xfrm>
          <a:prstGeom prst="line">
            <a:avLst/>
          </a:prstGeom>
        </p:spPr>
        <p:style>
          <a:lnRef idx="2">
            <a:schemeClr val="accent1"/>
          </a:lnRef>
          <a:fillRef idx="0">
            <a:schemeClr val="accent1"/>
          </a:fillRef>
          <a:effectRef idx="1">
            <a:schemeClr val="accent1"/>
          </a:effectRef>
          <a:fontRef idx="minor">
            <a:schemeClr val="tx1"/>
          </a:fontRef>
        </p:style>
      </p:cxnSp>
      <p:sp>
        <p:nvSpPr>
          <p:cNvPr id="18" name="Content Placeholder 17">
            <a:extLst>
              <a:ext uri="{FF2B5EF4-FFF2-40B4-BE49-F238E27FC236}">
                <a16:creationId xmlns:a16="http://schemas.microsoft.com/office/drawing/2014/main" id="{D201F811-312D-1834-9B78-B3D481FD8F51}"/>
              </a:ext>
            </a:extLst>
          </p:cNvPr>
          <p:cNvSpPr>
            <a:spLocks noGrp="1"/>
          </p:cNvSpPr>
          <p:nvPr>
            <p:ph idx="1"/>
          </p:nvPr>
        </p:nvSpPr>
        <p:spPr>
          <a:xfrm>
            <a:off x="7535824" y="2556932"/>
            <a:ext cx="3360771" cy="3318936"/>
          </a:xfrm>
        </p:spPr>
        <p:txBody>
          <a:bodyPr>
            <a:normAutofit/>
          </a:bodyPr>
          <a:lstStyle/>
          <a:p>
            <a:r>
              <a:rPr lang="en-US" sz="3600"/>
              <a:t>From National Sin to contaminated pots!</a:t>
            </a:r>
          </a:p>
        </p:txBody>
      </p:sp>
      <p:sp>
        <p:nvSpPr>
          <p:cNvPr id="5" name="TextBox 4">
            <a:extLst>
              <a:ext uri="{FF2B5EF4-FFF2-40B4-BE49-F238E27FC236}">
                <a16:creationId xmlns:a16="http://schemas.microsoft.com/office/drawing/2014/main" id="{D46E7269-DB90-668C-CFE9-AE45AC7A4F78}"/>
              </a:ext>
            </a:extLst>
          </p:cNvPr>
          <p:cNvSpPr txBox="1"/>
          <p:nvPr/>
        </p:nvSpPr>
        <p:spPr>
          <a:xfrm>
            <a:off x="4358770" y="5068933"/>
            <a:ext cx="2332690"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6">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7">
                  <a:extLst>
                    <a:ext uri="{A12FA001-AC4F-418D-AE19-62706E023703}">
                      <ahyp:hlinkClr xmlns:ahyp="http://schemas.microsoft.com/office/drawing/2018/hyperlinkcolor" val="tx"/>
                    </a:ext>
                  </a:extLst>
                </a:hlinkClick>
              </a:rPr>
              <a:t>CC BY-SA</a:t>
            </a:r>
            <a:r>
              <a:rPr lang="en-US" sz="700">
                <a:solidFill>
                  <a:srgbClr val="FFFFFF"/>
                </a:solidFill>
              </a:rPr>
              <a:t>.</a:t>
            </a:r>
          </a:p>
        </p:txBody>
      </p:sp>
    </p:spTree>
    <p:extLst>
      <p:ext uri="{BB962C8B-B14F-4D97-AF65-F5344CB8AC3E}">
        <p14:creationId xmlns:p14="http://schemas.microsoft.com/office/powerpoint/2010/main" val="35588138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EB8E3BF-F464-4900-8994-851061A9AD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Vibrant green forest">
            <a:extLst>
              <a:ext uri="{FF2B5EF4-FFF2-40B4-BE49-F238E27FC236}">
                <a16:creationId xmlns:a16="http://schemas.microsoft.com/office/drawing/2014/main" id="{D7F58304-C314-D5DF-7BD8-557392335B6C}"/>
              </a:ext>
            </a:extLst>
          </p:cNvPr>
          <p:cNvPicPr>
            <a:picLocks noChangeAspect="1"/>
          </p:cNvPicPr>
          <p:nvPr/>
        </p:nvPicPr>
        <p:blipFill rotWithShape="1">
          <a:blip r:embed="rId2">
            <a:alphaModFix amt="35000"/>
          </a:blip>
          <a:srcRect t="9034" r="-2" b="6568"/>
          <a:stretch/>
        </p:blipFill>
        <p:spPr>
          <a:xfrm>
            <a:off x="20" y="10"/>
            <a:ext cx="12191980" cy="6857990"/>
          </a:xfrm>
          <a:prstGeom prst="rect">
            <a:avLst/>
          </a:prstGeom>
        </p:spPr>
      </p:pic>
      <p:sp>
        <p:nvSpPr>
          <p:cNvPr id="2" name="Title 1">
            <a:extLst>
              <a:ext uri="{FF2B5EF4-FFF2-40B4-BE49-F238E27FC236}">
                <a16:creationId xmlns:a16="http://schemas.microsoft.com/office/drawing/2014/main" id="{A039CCEC-EBBD-7D1A-7E8D-360AF3F4F25B}"/>
              </a:ext>
            </a:extLst>
          </p:cNvPr>
          <p:cNvSpPr>
            <a:spLocks noGrp="1"/>
          </p:cNvSpPr>
          <p:nvPr>
            <p:ph type="title"/>
          </p:nvPr>
        </p:nvSpPr>
        <p:spPr>
          <a:xfrm>
            <a:off x="1295402" y="982132"/>
            <a:ext cx="9601196" cy="1303867"/>
          </a:xfrm>
        </p:spPr>
        <p:txBody>
          <a:bodyPr>
            <a:normAutofit/>
          </a:bodyPr>
          <a:lstStyle/>
          <a:p>
            <a:r>
              <a:rPr lang="en-US">
                <a:solidFill>
                  <a:srgbClr val="FFFFFF"/>
                </a:solidFill>
              </a:rPr>
              <a:t>Hard to see the forest for the trees...</a:t>
            </a:r>
          </a:p>
        </p:txBody>
      </p:sp>
      <p:cxnSp>
        <p:nvCxnSpPr>
          <p:cNvPr id="11" name="Straight Connector 10">
            <a:extLst>
              <a:ext uri="{FF2B5EF4-FFF2-40B4-BE49-F238E27FC236}">
                <a16:creationId xmlns:a16="http://schemas.microsoft.com/office/drawing/2014/main" id="{8E0602D6-3A81-42F8-AE67-1BAAFC967C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524000" y="2421466"/>
            <a:ext cx="9144000" cy="0"/>
          </a:xfrm>
          <a:prstGeom prst="line">
            <a:avLst/>
          </a:prstGeom>
          <a:ln w="15875">
            <a:solidFill>
              <a:srgbClr val="FFFFFF"/>
            </a:solidFill>
          </a:ln>
        </p:spPr>
        <p:style>
          <a:lnRef idx="2">
            <a:schemeClr val="accent1"/>
          </a:lnRef>
          <a:fillRef idx="0">
            <a:schemeClr val="accent1"/>
          </a:fillRef>
          <a:effectRef idx="1">
            <a:schemeClr val="accent1"/>
          </a:effectRef>
          <a:fontRef idx="minor">
            <a:schemeClr val="tx1"/>
          </a:fontRef>
        </p:style>
      </p:cxnSp>
      <p:sp>
        <p:nvSpPr>
          <p:cNvPr id="3" name="Content Placeholder 2">
            <a:extLst>
              <a:ext uri="{FF2B5EF4-FFF2-40B4-BE49-F238E27FC236}">
                <a16:creationId xmlns:a16="http://schemas.microsoft.com/office/drawing/2014/main" id="{7CD7BB7F-B55A-A329-31A3-73D996F21B9C}"/>
              </a:ext>
            </a:extLst>
          </p:cNvPr>
          <p:cNvSpPr>
            <a:spLocks noGrp="1"/>
          </p:cNvSpPr>
          <p:nvPr>
            <p:ph idx="1"/>
          </p:nvPr>
        </p:nvSpPr>
        <p:spPr>
          <a:xfrm>
            <a:off x="1295401" y="2556932"/>
            <a:ext cx="9601196" cy="3318936"/>
          </a:xfrm>
        </p:spPr>
        <p:txBody>
          <a:bodyPr>
            <a:normAutofit/>
          </a:bodyPr>
          <a:lstStyle/>
          <a:p>
            <a:r>
              <a:rPr lang="en-US" sz="3200">
                <a:solidFill>
                  <a:srgbClr val="FFFFFF"/>
                </a:solidFill>
                <a:ea typeface="+mn-lt"/>
                <a:cs typeface="+mn-lt"/>
                <a:hlinkClick r:id="rId3"/>
              </a:rPr>
              <a:t>Then verily the first </a:t>
            </a:r>
            <a:r>
              <a:rPr lang="en-US" sz="3200" i="1">
                <a:solidFill>
                  <a:srgbClr val="FFFFFF"/>
                </a:solidFill>
                <a:ea typeface="+mn-lt"/>
                <a:cs typeface="+mn-lt"/>
                <a:hlinkClick r:id="rId3"/>
              </a:rPr>
              <a:t>covenant</a:t>
            </a:r>
            <a:r>
              <a:rPr lang="en-US" sz="3200">
                <a:solidFill>
                  <a:srgbClr val="FFFFFF"/>
                </a:solidFill>
                <a:ea typeface="+mn-lt"/>
                <a:cs typeface="+mn-lt"/>
                <a:hlinkClick r:id="rId3"/>
              </a:rPr>
              <a:t> had also ordinances of divine service, and a worldly sanctuary.</a:t>
            </a:r>
            <a:r>
              <a:rPr lang="en-US" sz="3200">
                <a:solidFill>
                  <a:srgbClr val="FFFFFF"/>
                </a:solidFill>
                <a:ea typeface="+mn-lt"/>
                <a:cs typeface="+mn-lt"/>
              </a:rPr>
              <a:t> </a:t>
            </a:r>
            <a:r>
              <a:rPr lang="en-US" sz="3200">
                <a:solidFill>
                  <a:srgbClr val="FFFFFF"/>
                </a:solidFill>
                <a:ea typeface="+mn-lt"/>
                <a:cs typeface="+mn-lt"/>
                <a:hlinkClick r:id="rId4"/>
              </a:rPr>
              <a:t>For there was a tabernacle made; the first, wherein </a:t>
            </a:r>
            <a:r>
              <a:rPr lang="en-US" sz="3200" i="1">
                <a:solidFill>
                  <a:srgbClr val="FFFFFF"/>
                </a:solidFill>
                <a:ea typeface="+mn-lt"/>
                <a:cs typeface="+mn-lt"/>
                <a:hlinkClick r:id="rId4"/>
              </a:rPr>
              <a:t>was</a:t>
            </a:r>
            <a:r>
              <a:rPr lang="en-US" sz="3200">
                <a:solidFill>
                  <a:srgbClr val="FFFFFF"/>
                </a:solidFill>
                <a:ea typeface="+mn-lt"/>
                <a:cs typeface="+mn-lt"/>
                <a:hlinkClick r:id="rId4"/>
              </a:rPr>
              <a:t> the candlestick, and the table, and the shewbread; which is called the sanctuary.</a:t>
            </a:r>
            <a:endParaRPr lang="en-US" sz="3200">
              <a:solidFill>
                <a:srgbClr val="FFFFFF"/>
              </a:solidFill>
            </a:endParaRPr>
          </a:p>
        </p:txBody>
      </p:sp>
    </p:spTree>
    <p:extLst>
      <p:ext uri="{BB962C8B-B14F-4D97-AF65-F5344CB8AC3E}">
        <p14:creationId xmlns:p14="http://schemas.microsoft.com/office/powerpoint/2010/main" val="2166229890"/>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EB8E3BF-F464-4900-8994-851061A9AD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Vibrant green forest">
            <a:extLst>
              <a:ext uri="{FF2B5EF4-FFF2-40B4-BE49-F238E27FC236}">
                <a16:creationId xmlns:a16="http://schemas.microsoft.com/office/drawing/2014/main" id="{D7F58304-C314-D5DF-7BD8-557392335B6C}"/>
              </a:ext>
            </a:extLst>
          </p:cNvPr>
          <p:cNvPicPr>
            <a:picLocks noChangeAspect="1"/>
          </p:cNvPicPr>
          <p:nvPr/>
        </p:nvPicPr>
        <p:blipFill rotWithShape="1">
          <a:blip r:embed="rId2">
            <a:alphaModFix amt="35000"/>
          </a:blip>
          <a:srcRect t="9034" r="-2" b="6568"/>
          <a:stretch/>
        </p:blipFill>
        <p:spPr>
          <a:xfrm>
            <a:off x="20" y="10"/>
            <a:ext cx="12191980" cy="6857990"/>
          </a:xfrm>
          <a:prstGeom prst="rect">
            <a:avLst/>
          </a:prstGeom>
        </p:spPr>
      </p:pic>
      <p:cxnSp>
        <p:nvCxnSpPr>
          <p:cNvPr id="11" name="Straight Connector 10">
            <a:extLst>
              <a:ext uri="{FF2B5EF4-FFF2-40B4-BE49-F238E27FC236}">
                <a16:creationId xmlns:a16="http://schemas.microsoft.com/office/drawing/2014/main" id="{8E0602D6-3A81-42F8-AE67-1BAAFC967C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524000" y="2421466"/>
            <a:ext cx="9144000" cy="0"/>
          </a:xfrm>
          <a:prstGeom prst="line">
            <a:avLst/>
          </a:prstGeom>
          <a:ln w="15875">
            <a:solidFill>
              <a:srgbClr val="FFFFFF"/>
            </a:solidFill>
          </a:ln>
        </p:spPr>
        <p:style>
          <a:lnRef idx="2">
            <a:schemeClr val="accent1"/>
          </a:lnRef>
          <a:fillRef idx="0">
            <a:schemeClr val="accent1"/>
          </a:fillRef>
          <a:effectRef idx="1">
            <a:schemeClr val="accent1"/>
          </a:effectRef>
          <a:fontRef idx="minor">
            <a:schemeClr val="tx1"/>
          </a:fontRef>
        </p:style>
      </p:cxnSp>
      <p:sp>
        <p:nvSpPr>
          <p:cNvPr id="3" name="Content Placeholder 2">
            <a:extLst>
              <a:ext uri="{FF2B5EF4-FFF2-40B4-BE49-F238E27FC236}">
                <a16:creationId xmlns:a16="http://schemas.microsoft.com/office/drawing/2014/main" id="{7CD7BB7F-B55A-A329-31A3-73D996F21B9C}"/>
              </a:ext>
            </a:extLst>
          </p:cNvPr>
          <p:cNvSpPr>
            <a:spLocks noGrp="1"/>
          </p:cNvSpPr>
          <p:nvPr>
            <p:ph idx="1"/>
          </p:nvPr>
        </p:nvSpPr>
        <p:spPr>
          <a:xfrm>
            <a:off x="1295401" y="2556932"/>
            <a:ext cx="9601196" cy="3318936"/>
          </a:xfrm>
        </p:spPr>
        <p:txBody>
          <a:bodyPr>
            <a:normAutofit/>
          </a:bodyPr>
          <a:lstStyle/>
          <a:p>
            <a:pPr>
              <a:buNone/>
            </a:pPr>
            <a:r>
              <a:rPr lang="en-US" sz="3200">
                <a:solidFill>
                  <a:srgbClr val="FFFFFF"/>
                </a:solidFill>
                <a:ea typeface="+mn-lt"/>
                <a:cs typeface="+mn-lt"/>
                <a:hlinkClick r:id="rId3"/>
              </a:rPr>
              <a:t>And after the second veil, the tabernacle which is called the Holiest of all;</a:t>
            </a:r>
            <a:endParaRPr lang="en-US"/>
          </a:p>
          <a:p>
            <a:pPr>
              <a:buNone/>
            </a:pPr>
            <a:r>
              <a:rPr lang="en-US" sz="3200">
                <a:solidFill>
                  <a:srgbClr val="FFFFFF"/>
                </a:solidFill>
                <a:ea typeface="+mn-lt"/>
                <a:cs typeface="+mn-lt"/>
                <a:hlinkClick r:id="rId4"/>
              </a:rPr>
              <a:t>Which had the golden censer, and the ark of the covenant overlaid round about with gold, wherein </a:t>
            </a:r>
            <a:r>
              <a:rPr lang="en-US" sz="3200" i="1">
                <a:solidFill>
                  <a:srgbClr val="FFFFFF"/>
                </a:solidFill>
                <a:ea typeface="+mn-lt"/>
                <a:cs typeface="+mn-lt"/>
                <a:hlinkClick r:id="rId4"/>
              </a:rPr>
              <a:t>was</a:t>
            </a:r>
            <a:r>
              <a:rPr lang="en-US" sz="3200">
                <a:solidFill>
                  <a:srgbClr val="FFFFFF"/>
                </a:solidFill>
                <a:ea typeface="+mn-lt"/>
                <a:cs typeface="+mn-lt"/>
                <a:hlinkClick r:id="rId4"/>
              </a:rPr>
              <a:t> the golden pot that had manna, and Aaron's rod that budded, and the tables of the covenant;</a:t>
            </a:r>
            <a:endParaRPr lang="en-US"/>
          </a:p>
          <a:p>
            <a:pPr marL="0" indent="0">
              <a:buNone/>
            </a:pPr>
            <a:endParaRPr lang="en-US" sz="3200">
              <a:solidFill>
                <a:srgbClr val="FFFFFF"/>
              </a:solidFill>
            </a:endParaRPr>
          </a:p>
        </p:txBody>
      </p:sp>
    </p:spTree>
    <p:extLst>
      <p:ext uri="{BB962C8B-B14F-4D97-AF65-F5344CB8AC3E}">
        <p14:creationId xmlns:p14="http://schemas.microsoft.com/office/powerpoint/2010/main" val="4173735781"/>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EB8E3BF-F464-4900-8994-851061A9AD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Vibrant green forest">
            <a:extLst>
              <a:ext uri="{FF2B5EF4-FFF2-40B4-BE49-F238E27FC236}">
                <a16:creationId xmlns:a16="http://schemas.microsoft.com/office/drawing/2014/main" id="{D7F58304-C314-D5DF-7BD8-557392335B6C}"/>
              </a:ext>
            </a:extLst>
          </p:cNvPr>
          <p:cNvPicPr>
            <a:picLocks noChangeAspect="1"/>
          </p:cNvPicPr>
          <p:nvPr/>
        </p:nvPicPr>
        <p:blipFill rotWithShape="1">
          <a:blip r:embed="rId2">
            <a:alphaModFix amt="35000"/>
          </a:blip>
          <a:srcRect t="9034" r="-2" b="6568"/>
          <a:stretch/>
        </p:blipFill>
        <p:spPr>
          <a:xfrm>
            <a:off x="20" y="10"/>
            <a:ext cx="12191980" cy="6857990"/>
          </a:xfrm>
          <a:prstGeom prst="rect">
            <a:avLst/>
          </a:prstGeom>
        </p:spPr>
      </p:pic>
      <p:cxnSp>
        <p:nvCxnSpPr>
          <p:cNvPr id="11" name="Straight Connector 10">
            <a:extLst>
              <a:ext uri="{FF2B5EF4-FFF2-40B4-BE49-F238E27FC236}">
                <a16:creationId xmlns:a16="http://schemas.microsoft.com/office/drawing/2014/main" id="{8E0602D6-3A81-42F8-AE67-1BAAFC967C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524000" y="2421466"/>
            <a:ext cx="9144000" cy="0"/>
          </a:xfrm>
          <a:prstGeom prst="line">
            <a:avLst/>
          </a:prstGeom>
          <a:ln w="15875">
            <a:solidFill>
              <a:srgbClr val="FFFFFF"/>
            </a:solidFill>
          </a:ln>
        </p:spPr>
        <p:style>
          <a:lnRef idx="2">
            <a:schemeClr val="accent1"/>
          </a:lnRef>
          <a:fillRef idx="0">
            <a:schemeClr val="accent1"/>
          </a:fillRef>
          <a:effectRef idx="1">
            <a:schemeClr val="accent1"/>
          </a:effectRef>
          <a:fontRef idx="minor">
            <a:schemeClr val="tx1"/>
          </a:fontRef>
        </p:style>
      </p:cxnSp>
      <p:sp>
        <p:nvSpPr>
          <p:cNvPr id="3" name="Content Placeholder 2">
            <a:extLst>
              <a:ext uri="{FF2B5EF4-FFF2-40B4-BE49-F238E27FC236}">
                <a16:creationId xmlns:a16="http://schemas.microsoft.com/office/drawing/2014/main" id="{7CD7BB7F-B55A-A329-31A3-73D996F21B9C}"/>
              </a:ext>
            </a:extLst>
          </p:cNvPr>
          <p:cNvSpPr>
            <a:spLocks noGrp="1"/>
          </p:cNvSpPr>
          <p:nvPr>
            <p:ph idx="1"/>
          </p:nvPr>
        </p:nvSpPr>
        <p:spPr>
          <a:xfrm>
            <a:off x="1295401" y="2556932"/>
            <a:ext cx="9601196" cy="3318936"/>
          </a:xfrm>
        </p:spPr>
        <p:txBody>
          <a:bodyPr>
            <a:normAutofit/>
          </a:bodyPr>
          <a:lstStyle/>
          <a:p>
            <a:pPr>
              <a:buNone/>
            </a:pPr>
            <a:r>
              <a:rPr lang="en-US" sz="3200">
                <a:ea typeface="+mn-lt"/>
                <a:cs typeface="+mn-lt"/>
                <a:hlinkClick r:id="rId3"/>
              </a:rPr>
              <a:t>And over it the cherubims of glory shadowing the mercyseat; </a:t>
            </a:r>
            <a:r>
              <a:rPr lang="en-US" sz="3200" b="1">
                <a:ea typeface="+mn-lt"/>
                <a:cs typeface="+mn-lt"/>
                <a:hlinkClick r:id="rId3"/>
              </a:rPr>
              <a:t>of which we cannot now speak particularly.</a:t>
            </a:r>
            <a:r>
              <a:rPr lang="en-US" b="1">
                <a:ea typeface="+mn-lt"/>
                <a:cs typeface="+mn-lt"/>
              </a:rPr>
              <a:t>  (And All The Congregation Said "Amen" ;o)</a:t>
            </a:r>
            <a:endParaRPr lang="en-US" b="1"/>
          </a:p>
          <a:p>
            <a:pPr>
              <a:buNone/>
            </a:pPr>
            <a:r>
              <a:rPr lang="en-US" sz="3200">
                <a:ea typeface="+mn-lt"/>
                <a:cs typeface="+mn-lt"/>
                <a:hlinkClick r:id="rId4"/>
              </a:rPr>
              <a:t>Now when these things were thus ordained, the priests went always into the first tabernacle, accomplishing the service </a:t>
            </a:r>
            <a:r>
              <a:rPr lang="en-US" sz="3200" i="1">
                <a:ea typeface="+mn-lt"/>
                <a:cs typeface="+mn-lt"/>
                <a:hlinkClick r:id="rId4"/>
              </a:rPr>
              <a:t>of God</a:t>
            </a:r>
            <a:r>
              <a:rPr lang="en-US" sz="3200">
                <a:ea typeface="+mn-lt"/>
                <a:cs typeface="+mn-lt"/>
                <a:hlinkClick r:id="rId4"/>
              </a:rPr>
              <a:t>.</a:t>
            </a:r>
            <a:endParaRPr lang="en-US"/>
          </a:p>
          <a:p>
            <a:pPr>
              <a:buNone/>
            </a:pPr>
            <a:endParaRPr lang="en-US" sz="3200"/>
          </a:p>
          <a:p>
            <a:pPr marL="0" indent="0">
              <a:buNone/>
            </a:pPr>
            <a:endParaRPr lang="en-US" sz="3200">
              <a:solidFill>
                <a:srgbClr val="FFFFFF"/>
              </a:solidFill>
            </a:endParaRPr>
          </a:p>
        </p:txBody>
      </p:sp>
    </p:spTree>
    <p:extLst>
      <p:ext uri="{BB962C8B-B14F-4D97-AF65-F5344CB8AC3E}">
        <p14:creationId xmlns:p14="http://schemas.microsoft.com/office/powerpoint/2010/main" val="538542959"/>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EB8E3BF-F464-4900-8994-851061A9AD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Vibrant green forest">
            <a:extLst>
              <a:ext uri="{FF2B5EF4-FFF2-40B4-BE49-F238E27FC236}">
                <a16:creationId xmlns:a16="http://schemas.microsoft.com/office/drawing/2014/main" id="{D7F58304-C314-D5DF-7BD8-557392335B6C}"/>
              </a:ext>
            </a:extLst>
          </p:cNvPr>
          <p:cNvPicPr>
            <a:picLocks noChangeAspect="1"/>
          </p:cNvPicPr>
          <p:nvPr/>
        </p:nvPicPr>
        <p:blipFill rotWithShape="1">
          <a:blip r:embed="rId2">
            <a:alphaModFix amt="35000"/>
          </a:blip>
          <a:srcRect t="9034" r="-2" b="6568"/>
          <a:stretch/>
        </p:blipFill>
        <p:spPr>
          <a:xfrm>
            <a:off x="20" y="10"/>
            <a:ext cx="12191980" cy="6857990"/>
          </a:xfrm>
          <a:prstGeom prst="rect">
            <a:avLst/>
          </a:prstGeom>
        </p:spPr>
      </p:pic>
      <p:cxnSp>
        <p:nvCxnSpPr>
          <p:cNvPr id="11" name="Straight Connector 10">
            <a:extLst>
              <a:ext uri="{FF2B5EF4-FFF2-40B4-BE49-F238E27FC236}">
                <a16:creationId xmlns:a16="http://schemas.microsoft.com/office/drawing/2014/main" id="{8E0602D6-3A81-42F8-AE67-1BAAFC967C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524000" y="2421466"/>
            <a:ext cx="9144000" cy="0"/>
          </a:xfrm>
          <a:prstGeom prst="line">
            <a:avLst/>
          </a:prstGeom>
          <a:ln w="15875">
            <a:solidFill>
              <a:srgbClr val="FFFFFF"/>
            </a:solidFill>
          </a:ln>
        </p:spPr>
        <p:style>
          <a:lnRef idx="2">
            <a:schemeClr val="accent1"/>
          </a:lnRef>
          <a:fillRef idx="0">
            <a:schemeClr val="accent1"/>
          </a:fillRef>
          <a:effectRef idx="1">
            <a:schemeClr val="accent1"/>
          </a:effectRef>
          <a:fontRef idx="minor">
            <a:schemeClr val="tx1"/>
          </a:fontRef>
        </p:style>
      </p:cxnSp>
      <p:sp>
        <p:nvSpPr>
          <p:cNvPr id="3" name="Content Placeholder 2">
            <a:extLst>
              <a:ext uri="{FF2B5EF4-FFF2-40B4-BE49-F238E27FC236}">
                <a16:creationId xmlns:a16="http://schemas.microsoft.com/office/drawing/2014/main" id="{7CD7BB7F-B55A-A329-31A3-73D996F21B9C}"/>
              </a:ext>
            </a:extLst>
          </p:cNvPr>
          <p:cNvSpPr>
            <a:spLocks noGrp="1"/>
          </p:cNvSpPr>
          <p:nvPr>
            <p:ph idx="1"/>
          </p:nvPr>
        </p:nvSpPr>
        <p:spPr>
          <a:xfrm>
            <a:off x="1295401" y="2556932"/>
            <a:ext cx="9601196" cy="3318936"/>
          </a:xfrm>
        </p:spPr>
        <p:txBody>
          <a:bodyPr>
            <a:normAutofit/>
          </a:bodyPr>
          <a:lstStyle/>
          <a:p>
            <a:pPr>
              <a:buNone/>
            </a:pPr>
            <a:r>
              <a:rPr lang="en-US" sz="3200">
                <a:ea typeface="+mn-lt"/>
                <a:cs typeface="+mn-lt"/>
                <a:hlinkClick r:id="rId3"/>
              </a:rPr>
              <a:t>But into the second </a:t>
            </a:r>
            <a:r>
              <a:rPr lang="en-US" sz="3200" i="1">
                <a:ea typeface="+mn-lt"/>
                <a:cs typeface="+mn-lt"/>
                <a:hlinkClick r:id="rId3"/>
              </a:rPr>
              <a:t>went</a:t>
            </a:r>
            <a:r>
              <a:rPr lang="en-US" sz="3200">
                <a:ea typeface="+mn-lt"/>
                <a:cs typeface="+mn-lt"/>
                <a:hlinkClick r:id="rId3"/>
              </a:rPr>
              <a:t> the high priest alone once every year, not without blood, which he offered for himself, and </a:t>
            </a:r>
            <a:r>
              <a:rPr lang="en-US" sz="3200" i="1">
                <a:ea typeface="+mn-lt"/>
                <a:cs typeface="+mn-lt"/>
                <a:hlinkClick r:id="rId3"/>
              </a:rPr>
              <a:t>for</a:t>
            </a:r>
            <a:r>
              <a:rPr lang="en-US" sz="3200">
                <a:ea typeface="+mn-lt"/>
                <a:cs typeface="+mn-lt"/>
                <a:hlinkClick r:id="rId3"/>
              </a:rPr>
              <a:t> the errors of the people:</a:t>
            </a:r>
            <a:endParaRPr lang="en-US"/>
          </a:p>
          <a:p>
            <a:pPr>
              <a:buNone/>
            </a:pPr>
            <a:r>
              <a:rPr lang="en-US" sz="3200">
                <a:ea typeface="+mn-lt"/>
                <a:cs typeface="+mn-lt"/>
                <a:hlinkClick r:id="rId4"/>
              </a:rPr>
              <a:t>The Holy Ghost this signifying, that the way into the holiest of all was not yet made manifest, while as the first tabernacle was yet standing:</a:t>
            </a:r>
            <a:endParaRPr lang="en-US" sz="3200"/>
          </a:p>
          <a:p>
            <a:pPr>
              <a:buNone/>
            </a:pPr>
            <a:endParaRPr lang="en-US" sz="3200"/>
          </a:p>
          <a:p>
            <a:pPr>
              <a:buNone/>
            </a:pPr>
            <a:endParaRPr lang="en-US" sz="3200"/>
          </a:p>
          <a:p>
            <a:pPr marL="0" indent="0">
              <a:buNone/>
            </a:pPr>
            <a:endParaRPr lang="en-US" sz="3200">
              <a:solidFill>
                <a:srgbClr val="FFFFFF"/>
              </a:solidFill>
            </a:endParaRPr>
          </a:p>
        </p:txBody>
      </p:sp>
    </p:spTree>
    <p:extLst>
      <p:ext uri="{BB962C8B-B14F-4D97-AF65-F5344CB8AC3E}">
        <p14:creationId xmlns:p14="http://schemas.microsoft.com/office/powerpoint/2010/main" val="3431460880"/>
      </p:ext>
    </p:extLst>
  </p:cSld>
  <p:clrMapOvr>
    <a:overrideClrMapping bg1="dk1" tx1="lt1" bg2="dk2" tx2="lt2" accent1="accent1" accent2="accent2" accent3="accent3" accent4="accent4" accent5="accent5" accent6="accent6" hlink="hlink" folHlink="folHlink"/>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Widescreen</PresentationFormat>
  <Slides>36</Slides>
  <Notes>0</Notes>
  <HiddenSlides>0</HiddenSlides>
  <ScaleCrop>false</ScaleCrop>
  <HeadingPairs>
    <vt:vector size="4" baseType="variant">
      <vt:variant>
        <vt:lpstr>Theme</vt:lpstr>
      </vt:variant>
      <vt:variant>
        <vt:i4>1</vt:i4>
      </vt:variant>
      <vt:variant>
        <vt:lpstr>Slide Titles</vt:lpstr>
      </vt:variant>
      <vt:variant>
        <vt:i4>36</vt:i4>
      </vt:variant>
    </vt:vector>
  </HeadingPairs>
  <TitlesOfParts>
    <vt:vector size="37" baseType="lpstr">
      <vt:lpstr>Organic</vt:lpstr>
      <vt:lpstr>Leviticus </vt:lpstr>
      <vt:lpstr>Leviticus An Old Testament Impediment </vt:lpstr>
      <vt:lpstr>Lessons in pictures</vt:lpstr>
      <vt:lpstr>The Building Vs the Work</vt:lpstr>
      <vt:lpstr>So Many and Varied sacrifices...</vt:lpstr>
      <vt:lpstr>Hard to see the forest for the trees...</vt:lpstr>
      <vt:lpstr>PowerPoint Presentation</vt:lpstr>
      <vt:lpstr>PowerPoint Presentation</vt:lpstr>
      <vt:lpstr>PowerPoint Presentation</vt:lpstr>
      <vt:lpstr>PowerPoint Presentation</vt:lpstr>
      <vt:lpstr>As you read Leviticus, what were your feelings regarding the service of God?</vt:lpstr>
      <vt:lpstr>A Critical, Fault Finding God?</vt:lpstr>
      <vt:lpstr>Or Is There a Different Lesson...</vt:lpstr>
      <vt:lpstr>Sin... It's no light thing or Joke</vt:lpstr>
      <vt:lpstr>What Was The End Goal of All These Sacrifices and Services...</vt:lpstr>
      <vt:lpstr>The Day of Atonment Leviticus 23:26-31</vt:lpstr>
      <vt:lpstr>Leviticus 23:26-31</vt:lpstr>
      <vt:lpstr>Leviticus 23:26-31</vt:lpstr>
      <vt:lpstr>A Personal Application</vt:lpstr>
      <vt:lpstr>Laodicea... AKA Us...</vt:lpstr>
      <vt:lpstr>Lackadaisical Laodicea</vt:lpstr>
      <vt:lpstr>Indifference </vt:lpstr>
      <vt:lpstr>Is Neglect Safe?</vt:lpstr>
      <vt:lpstr>Cheap Grace Can Wear Many Hats!</vt:lpstr>
      <vt:lpstr>We Have lost Sight of Our great Need!</vt:lpstr>
      <vt:lpstr>We Need A High Priest... We Need Christ's Work In Our behalf...</vt:lpstr>
      <vt:lpstr>There's No Fooling God Hebrews 4:12-14</vt:lpstr>
      <vt:lpstr>You and I are not pure and spotless... We are not actually one with God in Reality...</vt:lpstr>
      <vt:lpstr> We Need to wake Up and Pay attention!</vt:lpstr>
      <vt:lpstr>PowerPoint Presentation</vt:lpstr>
      <vt:lpstr>We Have a Helper...</vt:lpstr>
      <vt:lpstr>Coming and Afflicting</vt:lpstr>
      <vt:lpstr>Faith in What?</vt:lpstr>
      <vt:lpstr>The Mediator of a New Covenant (Will &amp; Testament)</vt:lpstr>
      <vt:lpstr>The Mediator of a New Covenant (Will &amp; Testament)</vt:lpstr>
      <vt:lpstr>We Stand on Jordans Banks As Israel Did...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revision>312</cp:revision>
  <dcterms:created xsi:type="dcterms:W3CDTF">2024-03-02T13:02:58Z</dcterms:created>
  <dcterms:modified xsi:type="dcterms:W3CDTF">2024-03-02T16:51:49Z</dcterms:modified>
</cp:coreProperties>
</file>