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6"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2" r:id="rId23"/>
    <p:sldId id="277" r:id="rId24"/>
    <p:sldId id="292" r:id="rId25"/>
    <p:sldId id="278" r:id="rId26"/>
    <p:sldId id="279" r:id="rId27"/>
    <p:sldId id="280" r:id="rId28"/>
    <p:sldId id="281" r:id="rId29"/>
    <p:sldId id="283" r:id="rId30"/>
    <p:sldId id="284" r:id="rId31"/>
    <p:sldId id="285" r:id="rId32"/>
    <p:sldId id="286" r:id="rId33"/>
    <p:sldId id="287" r:id="rId34"/>
    <p:sldId id="288" r:id="rId35"/>
    <p:sldId id="290" r:id="rId36"/>
    <p:sldId id="289" r:id="rId37"/>
    <p:sldId id="291" r:id="rId38"/>
    <p:sldId id="293" r:id="rId39"/>
    <p:sldId id="294" r:id="rId40"/>
    <p:sldId id="295" r:id="rId41"/>
    <p:sldId id="296" r:id="rId42"/>
    <p:sldId id="297" r:id="rId43"/>
    <p:sldId id="298" r:id="rId44"/>
    <p:sldId id="300" r:id="rId45"/>
    <p:sldId id="301" r:id="rId46"/>
    <p:sldId id="29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DBDA7A-B2AD-4B0D-9EAC-2F796407F9E2}" v="2076" dt="2023-11-11T18:03:51.189"/>
    <p1510:client id="{8EFE4E35-D196-4EB0-91A9-490F82CE9F7C}" v="320" dt="2023-11-11T15:37:00.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6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D96F2-02BD-E71F-EFBD-14FECCF2D331}"/>
              </a:ext>
            </a:extLst>
          </p:cNvPr>
          <p:cNvSpPr>
            <a:spLocks noGrp="1"/>
          </p:cNvSpPr>
          <p:nvPr>
            <p:ph type="ctrTitle"/>
          </p:nvPr>
        </p:nvSpPr>
        <p:spPr>
          <a:xfrm>
            <a:off x="1524000" y="1122362"/>
            <a:ext cx="7172325" cy="3152251"/>
          </a:xfrm>
        </p:spPr>
        <p:txBody>
          <a:bodyPr anchor="b">
            <a:normAutofit/>
          </a:bodyPr>
          <a:lstStyle>
            <a:lvl1pPr algn="l">
              <a:defRPr sz="2800"/>
            </a:lvl1pPr>
          </a:lstStyle>
          <a:p>
            <a:r>
              <a:rPr lang="en-US"/>
              <a:t>Click to edit Master title style</a:t>
            </a:r>
          </a:p>
        </p:txBody>
      </p:sp>
      <p:sp>
        <p:nvSpPr>
          <p:cNvPr id="3" name="Subtitle 2">
            <a:extLst>
              <a:ext uri="{FF2B5EF4-FFF2-40B4-BE49-F238E27FC236}">
                <a16:creationId xmlns:a16="http://schemas.microsoft.com/office/drawing/2014/main" id="{BBE90113-E8E1-4E48-41BC-583802BFC956}"/>
              </a:ext>
            </a:extLst>
          </p:cNvPr>
          <p:cNvSpPr>
            <a:spLocks noGrp="1"/>
          </p:cNvSpPr>
          <p:nvPr>
            <p:ph type="subTitle" idx="1"/>
          </p:nvPr>
        </p:nvSpPr>
        <p:spPr>
          <a:xfrm>
            <a:off x="1524000" y="4920137"/>
            <a:ext cx="7172325" cy="1122363"/>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AC7EE5-BFF0-D779-4261-E239DB450A69}"/>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5" name="Footer Placeholder 4">
            <a:extLst>
              <a:ext uri="{FF2B5EF4-FFF2-40B4-BE49-F238E27FC236}">
                <a16:creationId xmlns:a16="http://schemas.microsoft.com/office/drawing/2014/main" id="{63789492-34ED-FE24-4F29-E4C8F5497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B0C886-7F1E-7BC1-9A9E-B24C2AC2F0F5}"/>
              </a:ext>
            </a:extLst>
          </p:cNvPr>
          <p:cNvSpPr>
            <a:spLocks noGrp="1"/>
          </p:cNvSpPr>
          <p:nvPr>
            <p:ph type="sldNum" sz="quarter" idx="12"/>
          </p:nvPr>
        </p:nvSpPr>
        <p:spPr/>
        <p:txBody>
          <a:bodyPr/>
          <a:lstStyle/>
          <a:p>
            <a:fld id="{A0289F9E-9962-4B7B-BA18-A15907CCC6BF}" type="slidenum">
              <a:rPr lang="en-US" smtClean="0"/>
              <a:t>‹#›</a:t>
            </a:fld>
            <a:endParaRPr lang="en-US"/>
          </a:p>
        </p:txBody>
      </p:sp>
      <p:cxnSp>
        <p:nvCxnSpPr>
          <p:cNvPr id="8" name="Straight Connector 7">
            <a:extLst>
              <a:ext uri="{FF2B5EF4-FFF2-40B4-BE49-F238E27FC236}">
                <a16:creationId xmlns:a16="http://schemas.microsoft.com/office/drawing/2014/main" id="{1C74AEE6-9CA7-5247-DC34-99634247DF50}"/>
              </a:ext>
            </a:extLst>
          </p:cNvPr>
          <p:cNvCxnSpPr>
            <a:cxnSpLocks/>
          </p:cNvCxnSpPr>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03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F4143-3C41-D626-8F64-36A9C9F1A606}"/>
              </a:ext>
            </a:extLst>
          </p:cNvPr>
          <p:cNvSpPr>
            <a:spLocks noGrp="1"/>
          </p:cNvSpPr>
          <p:nvPr>
            <p:ph type="title"/>
          </p:nvPr>
        </p:nvSpPr>
        <p:spPr>
          <a:xfrm>
            <a:off x="952500" y="914400"/>
            <a:ext cx="9962791" cy="990600"/>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52C4FB-B560-A0FC-6435-952981BC9A1D}"/>
              </a:ext>
            </a:extLst>
          </p:cNvPr>
          <p:cNvSpPr>
            <a:spLocks noGrp="1"/>
          </p:cNvSpPr>
          <p:nvPr>
            <p:ph type="body" orient="vert" idx="1"/>
          </p:nvPr>
        </p:nvSpPr>
        <p:spPr>
          <a:xfrm>
            <a:off x="952500" y="2285997"/>
            <a:ext cx="9962791" cy="38909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CEC4F-0A90-11E2-E43E-B9E765AFBD3A}"/>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5" name="Footer Placeholder 4">
            <a:extLst>
              <a:ext uri="{FF2B5EF4-FFF2-40B4-BE49-F238E27FC236}">
                <a16:creationId xmlns:a16="http://schemas.microsoft.com/office/drawing/2014/main" id="{51B2A5B4-1D77-B0AC-49E7-CAE9556B1C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96EF9-2FDA-8E87-D546-8840CEBF038C}"/>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96345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085AB7-38B3-7F80-0B2D-7960F5637521}"/>
              </a:ext>
            </a:extLst>
          </p:cNvPr>
          <p:cNvSpPr>
            <a:spLocks noGrp="1"/>
          </p:cNvSpPr>
          <p:nvPr>
            <p:ph type="title" orient="vert"/>
          </p:nvPr>
        </p:nvSpPr>
        <p:spPr>
          <a:xfrm>
            <a:off x="9224513" y="1052423"/>
            <a:ext cx="1771292" cy="49170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ADBDC3-E9EA-8699-B2E4-4C7784455BA8}"/>
              </a:ext>
            </a:extLst>
          </p:cNvPr>
          <p:cNvSpPr>
            <a:spLocks noGrp="1"/>
          </p:cNvSpPr>
          <p:nvPr>
            <p:ph type="body" orient="vert" idx="1"/>
          </p:nvPr>
        </p:nvSpPr>
        <p:spPr>
          <a:xfrm>
            <a:off x="1006414" y="1052424"/>
            <a:ext cx="7873043" cy="49170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1DBEDE-3A67-6FCA-25F3-B91F7C82ED89}"/>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5" name="Footer Placeholder 4">
            <a:extLst>
              <a:ext uri="{FF2B5EF4-FFF2-40B4-BE49-F238E27FC236}">
                <a16:creationId xmlns:a16="http://schemas.microsoft.com/office/drawing/2014/main" id="{BB9EFF51-4318-20EA-3A3A-8FE203B1A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CD9703-5BAD-DE95-98D9-0F30E7C0937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3031245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532FD-157B-437C-E9D5-B66E8B3B19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790A51-A7E8-7A6A-5FD0-F9B250BE41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8C8B8-F999-7D95-435D-17CE6ACCDC87}"/>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5" name="Footer Placeholder 4">
            <a:extLst>
              <a:ext uri="{FF2B5EF4-FFF2-40B4-BE49-F238E27FC236}">
                <a16:creationId xmlns:a16="http://schemas.microsoft.com/office/drawing/2014/main" id="{6E427265-C89C-937F-1DA3-F377F6877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EB89E-4530-3632-3485-F481DB042ED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907124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8056A-761D-1DBC-276A-2A46D153C03F}"/>
              </a:ext>
            </a:extLst>
          </p:cNvPr>
          <p:cNvSpPr>
            <a:spLocks noGrp="1"/>
          </p:cNvSpPr>
          <p:nvPr>
            <p:ph type="title"/>
          </p:nvPr>
        </p:nvSpPr>
        <p:spPr>
          <a:xfrm>
            <a:off x="1471613" y="1355763"/>
            <a:ext cx="6972300" cy="2255794"/>
          </a:xfrm>
        </p:spPr>
        <p:txBody>
          <a:bodyPr anchor="t">
            <a:normAutofit/>
          </a:bodyPr>
          <a:lstStyle>
            <a:lvl1pPr>
              <a:lnSpc>
                <a:spcPct val="110000"/>
              </a:lnSpc>
              <a:defRPr sz="3600"/>
            </a:lvl1pPr>
          </a:lstStyle>
          <a:p>
            <a:r>
              <a:rPr lang="en-US"/>
              <a:t>Click to edit Master title style</a:t>
            </a:r>
          </a:p>
        </p:txBody>
      </p:sp>
      <p:sp>
        <p:nvSpPr>
          <p:cNvPr id="3" name="Text Placeholder 2">
            <a:extLst>
              <a:ext uri="{FF2B5EF4-FFF2-40B4-BE49-F238E27FC236}">
                <a16:creationId xmlns:a16="http://schemas.microsoft.com/office/drawing/2014/main" id="{193904B3-6AC1-19D5-3EAE-2009A3B4CE65}"/>
              </a:ext>
            </a:extLst>
          </p:cNvPr>
          <p:cNvSpPr>
            <a:spLocks noGrp="1"/>
          </p:cNvSpPr>
          <p:nvPr>
            <p:ph type="body" idx="1"/>
          </p:nvPr>
        </p:nvSpPr>
        <p:spPr>
          <a:xfrm>
            <a:off x="1524000" y="4921820"/>
            <a:ext cx="5524500" cy="1150934"/>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FA2A86D-493D-5BF6-8AA6-F1231E3BAE7D}"/>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5" name="Footer Placeholder 4">
            <a:extLst>
              <a:ext uri="{FF2B5EF4-FFF2-40B4-BE49-F238E27FC236}">
                <a16:creationId xmlns:a16="http://schemas.microsoft.com/office/drawing/2014/main" id="{79CCCD76-6623-164A-7BFA-207AFA057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64312-1F20-5486-62B0-A8BB8829D6CA}"/>
              </a:ext>
            </a:extLst>
          </p:cNvPr>
          <p:cNvSpPr>
            <a:spLocks noGrp="1"/>
          </p:cNvSpPr>
          <p:nvPr>
            <p:ph type="sldNum" sz="quarter" idx="12"/>
          </p:nvPr>
        </p:nvSpPr>
        <p:spPr/>
        <p:txBody>
          <a:bodyPr/>
          <a:lstStyle/>
          <a:p>
            <a:fld id="{A0289F9E-9962-4B7B-BA18-A15907CCC6BF}" type="slidenum">
              <a:rPr lang="en-US" smtClean="0"/>
              <a:t>‹#›</a:t>
            </a:fld>
            <a:endParaRPr lang="en-US"/>
          </a:p>
        </p:txBody>
      </p:sp>
      <p:cxnSp>
        <p:nvCxnSpPr>
          <p:cNvPr id="14" name="Straight Connector 13">
            <a:extLst>
              <a:ext uri="{FF2B5EF4-FFF2-40B4-BE49-F238E27FC236}">
                <a16:creationId xmlns:a16="http://schemas.microsoft.com/office/drawing/2014/main" id="{4703F1C9-9114-4426-6F07-F7FF9CCD5FC4}"/>
              </a:ext>
            </a:extLst>
          </p:cNvPr>
          <p:cNvCxnSpPr>
            <a:cxnSpLocks/>
          </p:cNvCxnSpPr>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2263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CFC4C-4D16-E5A8-F934-8B158F6F27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9BDE54-F935-945D-3E4F-B659695E84DA}"/>
              </a:ext>
            </a:extLst>
          </p:cNvPr>
          <p:cNvSpPr>
            <a:spLocks noGrp="1"/>
          </p:cNvSpPr>
          <p:nvPr>
            <p:ph sz="half" idx="1"/>
          </p:nvPr>
        </p:nvSpPr>
        <p:spPr>
          <a:xfrm>
            <a:off x="952500" y="2286002"/>
            <a:ext cx="5067300" cy="38909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8F3710-E06B-05DE-937A-C92E52569E34}"/>
              </a:ext>
            </a:extLst>
          </p:cNvPr>
          <p:cNvSpPr>
            <a:spLocks noGrp="1"/>
          </p:cNvSpPr>
          <p:nvPr>
            <p:ph sz="half" idx="2"/>
          </p:nvPr>
        </p:nvSpPr>
        <p:spPr>
          <a:xfrm>
            <a:off x="6172200" y="2286001"/>
            <a:ext cx="5067300" cy="3890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02EFD-42D3-11C1-677E-0E478B93F7B2}"/>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6" name="Footer Placeholder 5">
            <a:extLst>
              <a:ext uri="{FF2B5EF4-FFF2-40B4-BE49-F238E27FC236}">
                <a16:creationId xmlns:a16="http://schemas.microsoft.com/office/drawing/2014/main" id="{224C2F08-0D93-B14B-6106-2925DF3E1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A5DE81-F2AB-CCB9-8B68-5E4F31011FF8}"/>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007961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2D81B-4E36-1511-E9A7-8FB931B41FCF}"/>
              </a:ext>
            </a:extLst>
          </p:cNvPr>
          <p:cNvSpPr>
            <a:spLocks noGrp="1"/>
          </p:cNvSpPr>
          <p:nvPr>
            <p:ph type="title"/>
          </p:nvPr>
        </p:nvSpPr>
        <p:spPr>
          <a:xfrm>
            <a:off x="952500" y="1004888"/>
            <a:ext cx="10287000" cy="9001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A73DE-183B-9473-20AD-2D3BFED8439F}"/>
              </a:ext>
            </a:extLst>
          </p:cNvPr>
          <p:cNvSpPr>
            <a:spLocks noGrp="1"/>
          </p:cNvSpPr>
          <p:nvPr>
            <p:ph type="body" idx="1"/>
          </p:nvPr>
        </p:nvSpPr>
        <p:spPr>
          <a:xfrm>
            <a:off x="952501" y="2085959"/>
            <a:ext cx="4886325" cy="590566"/>
          </a:xfrm>
        </p:spPr>
        <p:txBody>
          <a:bodyPr anchor="b">
            <a:normAutofit/>
          </a:bodyPr>
          <a:lstStyle>
            <a:lvl1pPr marL="0" indent="0">
              <a:buNone/>
              <a:defRPr sz="1800" b="0" cap="all" spc="3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70FB3D-60AC-DEF2-4472-31B4E076CBCC}"/>
              </a:ext>
            </a:extLst>
          </p:cNvPr>
          <p:cNvSpPr>
            <a:spLocks noGrp="1"/>
          </p:cNvSpPr>
          <p:nvPr>
            <p:ph sz="half" idx="2"/>
          </p:nvPr>
        </p:nvSpPr>
        <p:spPr>
          <a:xfrm>
            <a:off x="952501" y="3048001"/>
            <a:ext cx="4886325" cy="3222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6E5BDB-B29C-788F-E2FB-6C154E8FE82E}"/>
              </a:ext>
            </a:extLst>
          </p:cNvPr>
          <p:cNvSpPr>
            <a:spLocks noGrp="1"/>
          </p:cNvSpPr>
          <p:nvPr>
            <p:ph type="body" sz="quarter" idx="3"/>
          </p:nvPr>
        </p:nvSpPr>
        <p:spPr>
          <a:xfrm>
            <a:off x="6353174" y="2085959"/>
            <a:ext cx="4886325" cy="590566"/>
          </a:xfrm>
        </p:spPr>
        <p:txBody>
          <a:bodyPr anchor="b">
            <a:normAutofit/>
          </a:bodyPr>
          <a:lstStyle>
            <a:lvl1pPr marL="0" indent="0">
              <a:buNone/>
              <a:defRPr sz="1800" b="0" cap="all" spc="300"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13FF49-3276-24CA-BC81-FA92C0A9309A}"/>
              </a:ext>
            </a:extLst>
          </p:cNvPr>
          <p:cNvSpPr>
            <a:spLocks noGrp="1"/>
          </p:cNvSpPr>
          <p:nvPr>
            <p:ph sz="quarter" idx="4"/>
          </p:nvPr>
        </p:nvSpPr>
        <p:spPr>
          <a:xfrm>
            <a:off x="6353174" y="3048000"/>
            <a:ext cx="4886325" cy="32226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8FA1C8-C196-9BE1-F603-3FC17EDD91F8}"/>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8" name="Footer Placeholder 7">
            <a:extLst>
              <a:ext uri="{FF2B5EF4-FFF2-40B4-BE49-F238E27FC236}">
                <a16:creationId xmlns:a16="http://schemas.microsoft.com/office/drawing/2014/main" id="{CFB79692-E142-E1D7-AD17-30C5F13657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C90FCF2-7B78-2A2A-F878-58335FEA390C}"/>
              </a:ext>
            </a:extLst>
          </p:cNvPr>
          <p:cNvSpPr>
            <a:spLocks noGrp="1"/>
          </p:cNvSpPr>
          <p:nvPr>
            <p:ph type="sldNum" sz="quarter" idx="12"/>
          </p:nvPr>
        </p:nvSpPr>
        <p:spPr/>
        <p:txBody>
          <a:bodyPr/>
          <a:lstStyle/>
          <a:p>
            <a:fld id="{A0289F9E-9962-4B7B-BA18-A15907CCC6BF}" type="slidenum">
              <a:rPr lang="en-US" smtClean="0"/>
              <a:t>‹#›</a:t>
            </a:fld>
            <a:endParaRPr lang="en-US"/>
          </a:p>
        </p:txBody>
      </p:sp>
      <p:cxnSp>
        <p:nvCxnSpPr>
          <p:cNvPr id="11" name="Straight Connector 10">
            <a:extLst>
              <a:ext uri="{FF2B5EF4-FFF2-40B4-BE49-F238E27FC236}">
                <a16:creationId xmlns:a16="http://schemas.microsoft.com/office/drawing/2014/main" id="{BC2D0356-1ECF-682B-F87A-811BDD28B2CB}"/>
              </a:ext>
            </a:extLst>
          </p:cNvPr>
          <p:cNvCxnSpPr>
            <a:cxnSpLocks/>
          </p:cNvCxnSpPr>
          <p:nvPr/>
        </p:nvCxnSpPr>
        <p:spPr>
          <a:xfrm>
            <a:off x="1052513" y="287681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906CA06-9701-E645-C0A5-594B227B288F}"/>
              </a:ext>
            </a:extLst>
          </p:cNvPr>
          <p:cNvCxnSpPr>
            <a:cxnSpLocks/>
          </p:cNvCxnSpPr>
          <p:nvPr/>
        </p:nvCxnSpPr>
        <p:spPr>
          <a:xfrm>
            <a:off x="6435725" y="287681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26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214DA-C0D4-E152-7F42-F6352C961E82}"/>
              </a:ext>
            </a:extLst>
          </p:cNvPr>
          <p:cNvSpPr>
            <a:spLocks noGrp="1"/>
          </p:cNvSpPr>
          <p:nvPr>
            <p:ph type="title"/>
          </p:nvPr>
        </p:nvSpPr>
        <p:spPr>
          <a:xfrm>
            <a:off x="1524000" y="914400"/>
            <a:ext cx="9715500" cy="9906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4EC2AA04-1E84-460C-F560-A228F930F0AF}"/>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4" name="Footer Placeholder 3">
            <a:extLst>
              <a:ext uri="{FF2B5EF4-FFF2-40B4-BE49-F238E27FC236}">
                <a16:creationId xmlns:a16="http://schemas.microsoft.com/office/drawing/2014/main" id="{24AB260E-3910-7D1B-5074-24F5F0AB53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2020F1-A878-9B80-6B4F-7D71406BBF38}"/>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387336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7652D6-7AE9-3E3B-5C1B-2B4399B150D5}"/>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3" name="Footer Placeholder 2">
            <a:extLst>
              <a:ext uri="{FF2B5EF4-FFF2-40B4-BE49-F238E27FC236}">
                <a16:creationId xmlns:a16="http://schemas.microsoft.com/office/drawing/2014/main" id="{A9A7127E-2A63-6F45-4C40-8358436307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56FB79-D9D1-5381-0019-E24F8B4DAAB2}"/>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1785150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C23B5-7DA9-0E4F-DA39-4624DB8A252E}"/>
              </a:ext>
            </a:extLst>
          </p:cNvPr>
          <p:cNvSpPr>
            <a:spLocks noGrp="1"/>
          </p:cNvSpPr>
          <p:nvPr>
            <p:ph type="title"/>
          </p:nvPr>
        </p:nvSpPr>
        <p:spPr>
          <a:xfrm>
            <a:off x="1524000" y="1369065"/>
            <a:ext cx="3266536" cy="2312979"/>
          </a:xfrm>
        </p:spPr>
        <p:txBody>
          <a:bodyPr anchor="b">
            <a:no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B94A5E77-518A-1FB9-B473-E19CADE04669}"/>
              </a:ext>
            </a:extLst>
          </p:cNvPr>
          <p:cNvSpPr>
            <a:spLocks noGrp="1"/>
          </p:cNvSpPr>
          <p:nvPr>
            <p:ph idx="1"/>
          </p:nvPr>
        </p:nvSpPr>
        <p:spPr>
          <a:xfrm>
            <a:off x="5624423" y="987425"/>
            <a:ext cx="5615077" cy="4873625"/>
          </a:xfrm>
        </p:spPr>
        <p:txBody>
          <a:bodyPr anchor="ct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65344F-7D06-2406-D113-D24587835D69}"/>
              </a:ext>
            </a:extLst>
          </p:cNvPr>
          <p:cNvSpPr>
            <a:spLocks noGrp="1"/>
          </p:cNvSpPr>
          <p:nvPr>
            <p:ph type="body" sz="half" idx="2"/>
          </p:nvPr>
        </p:nvSpPr>
        <p:spPr>
          <a:xfrm>
            <a:off x="1524000" y="3947801"/>
            <a:ext cx="3266536" cy="2382838"/>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2BE708-BAD0-A0A6-9332-9D2179E673FB}"/>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6" name="Footer Placeholder 5">
            <a:extLst>
              <a:ext uri="{FF2B5EF4-FFF2-40B4-BE49-F238E27FC236}">
                <a16:creationId xmlns:a16="http://schemas.microsoft.com/office/drawing/2014/main" id="{F8A70050-9362-4EC4-6B73-3A38445B7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CDA991-8608-CAB4-33FA-03D380D2F060}"/>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561144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7B837-332D-9100-E007-7DE279481410}"/>
              </a:ext>
            </a:extLst>
          </p:cNvPr>
          <p:cNvSpPr>
            <a:spLocks noGrp="1"/>
          </p:cNvSpPr>
          <p:nvPr>
            <p:ph type="title"/>
          </p:nvPr>
        </p:nvSpPr>
        <p:spPr>
          <a:xfrm>
            <a:off x="1523999" y="1385457"/>
            <a:ext cx="3312543" cy="2304288"/>
          </a:xfrm>
        </p:spPr>
        <p:txBody>
          <a:bodyPr anchor="b">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3E0DE983-0B0E-07CC-8C57-4EA529E27D19}"/>
              </a:ext>
            </a:extLst>
          </p:cNvPr>
          <p:cNvSpPr>
            <a:spLocks noGrp="1"/>
          </p:cNvSpPr>
          <p:nvPr>
            <p:ph type="pic" idx="1"/>
          </p:nvPr>
        </p:nvSpPr>
        <p:spPr>
          <a:xfrm>
            <a:off x="5624423" y="957263"/>
            <a:ext cx="5372189" cy="4962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CAB867-3FC6-5007-61B0-D9B7E5B0CED6}"/>
              </a:ext>
            </a:extLst>
          </p:cNvPr>
          <p:cNvSpPr>
            <a:spLocks noGrp="1"/>
          </p:cNvSpPr>
          <p:nvPr>
            <p:ph type="body" sz="half" idx="2"/>
          </p:nvPr>
        </p:nvSpPr>
        <p:spPr>
          <a:xfrm>
            <a:off x="1524000" y="3958315"/>
            <a:ext cx="3312542" cy="1961473"/>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C7E0F-BFE1-7134-163B-B777970B762A}"/>
              </a:ext>
            </a:extLst>
          </p:cNvPr>
          <p:cNvSpPr>
            <a:spLocks noGrp="1"/>
          </p:cNvSpPr>
          <p:nvPr>
            <p:ph type="dt" sz="half" idx="10"/>
          </p:nvPr>
        </p:nvSpPr>
        <p:spPr/>
        <p:txBody>
          <a:bodyPr/>
          <a:lstStyle/>
          <a:p>
            <a:fld id="{9D0D92BC-42A9-434B-8530-ADBF4485E407}" type="datetimeFigureOut">
              <a:rPr lang="en-US" smtClean="0"/>
              <a:t>11/17/2023</a:t>
            </a:fld>
            <a:endParaRPr lang="en-US"/>
          </a:p>
        </p:txBody>
      </p:sp>
      <p:sp>
        <p:nvSpPr>
          <p:cNvPr id="6" name="Footer Placeholder 5">
            <a:extLst>
              <a:ext uri="{FF2B5EF4-FFF2-40B4-BE49-F238E27FC236}">
                <a16:creationId xmlns:a16="http://schemas.microsoft.com/office/drawing/2014/main" id="{AD395D0B-4F98-F3BE-FB23-22D8C5D41F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B2E3D-2188-B7A9-0ECE-978147358479}"/>
              </a:ext>
            </a:extLst>
          </p:cNvPr>
          <p:cNvSpPr>
            <a:spLocks noGrp="1"/>
          </p:cNvSpPr>
          <p:nvPr>
            <p:ph type="sldNum" sz="quarter" idx="12"/>
          </p:nvPr>
        </p:nvSpPr>
        <p:spPr/>
        <p:txBody>
          <a:bodyPr/>
          <a:lstStyle/>
          <a:p>
            <a:fld id="{A0289F9E-9962-4B7B-BA18-A15907CCC6BF}" type="slidenum">
              <a:rPr lang="en-US" smtClean="0"/>
              <a:t>‹#›</a:t>
            </a:fld>
            <a:endParaRPr lang="en-US"/>
          </a:p>
        </p:txBody>
      </p:sp>
    </p:spTree>
    <p:extLst>
      <p:ext uri="{BB962C8B-B14F-4D97-AF65-F5344CB8AC3E}">
        <p14:creationId xmlns:p14="http://schemas.microsoft.com/office/powerpoint/2010/main" val="255342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258B98-3BD5-0A20-B0E7-944EAEB2654A}"/>
              </a:ext>
            </a:extLst>
          </p:cNvPr>
          <p:cNvSpPr/>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0D404C1-E8A5-65FC-C068-21EA0397ED63}"/>
              </a:ext>
            </a:extLst>
          </p:cNvPr>
          <p:cNvSpPr>
            <a:spLocks noGrp="1"/>
          </p:cNvSpPr>
          <p:nvPr>
            <p:ph type="title"/>
          </p:nvPr>
        </p:nvSpPr>
        <p:spPr>
          <a:xfrm>
            <a:off x="952500" y="757238"/>
            <a:ext cx="10287000" cy="11477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26DCFD78-F171-BA47-AAF3-C6EB75F94C78}"/>
              </a:ext>
            </a:extLst>
          </p:cNvPr>
          <p:cNvSpPr>
            <a:spLocks noGrp="1"/>
          </p:cNvSpPr>
          <p:nvPr>
            <p:ph type="body" idx="1"/>
          </p:nvPr>
        </p:nvSpPr>
        <p:spPr>
          <a:xfrm>
            <a:off x="952500" y="2285997"/>
            <a:ext cx="10287000" cy="38909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65A77-B1AB-D608-A6C5-F0F99B6913D8}"/>
              </a:ext>
            </a:extLst>
          </p:cNvPr>
          <p:cNvSpPr>
            <a:spLocks noGrp="1"/>
          </p:cNvSpPr>
          <p:nvPr>
            <p:ph type="dt" sz="half" idx="2"/>
          </p:nvPr>
        </p:nvSpPr>
        <p:spPr>
          <a:xfrm rot="5400000">
            <a:off x="10568087" y="4756249"/>
            <a:ext cx="2476307"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9D0D92BC-42A9-434B-8530-ADBF4485E407}" type="datetimeFigureOut">
              <a:rPr lang="en-US" smtClean="0"/>
              <a:pPr/>
              <a:t>11/17/2023</a:t>
            </a:fld>
            <a:endParaRPr lang="en-US"/>
          </a:p>
        </p:txBody>
      </p:sp>
      <p:sp>
        <p:nvSpPr>
          <p:cNvPr id="5" name="Footer Placeholder 4">
            <a:extLst>
              <a:ext uri="{FF2B5EF4-FFF2-40B4-BE49-F238E27FC236}">
                <a16:creationId xmlns:a16="http://schemas.microsoft.com/office/drawing/2014/main" id="{05DE34E5-5E9B-7786-05B5-B93241EE2F42}"/>
              </a:ext>
            </a:extLst>
          </p:cNvPr>
          <p:cNvSpPr>
            <a:spLocks noGrp="1"/>
          </p:cNvSpPr>
          <p:nvPr>
            <p:ph type="ftr" sz="quarter" idx="3"/>
          </p:nvPr>
        </p:nvSpPr>
        <p:spPr>
          <a:xfrm rot="5400000">
            <a:off x="10589519" y="1758059"/>
            <a:ext cx="2433442"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B525CD4B-611E-32FA-419D-326099EEF340}"/>
              </a:ext>
            </a:extLst>
          </p:cNvPr>
          <p:cNvSpPr>
            <a:spLocks noGrp="1"/>
          </p:cNvSpPr>
          <p:nvPr>
            <p:ph type="sldNum" sz="quarter" idx="4"/>
          </p:nvPr>
        </p:nvSpPr>
        <p:spPr>
          <a:xfrm>
            <a:off x="11539542" y="3246437"/>
            <a:ext cx="533399" cy="365125"/>
          </a:xfrm>
          <a:prstGeom prst="rect">
            <a:avLst/>
          </a:prstGeom>
        </p:spPr>
        <p:txBody>
          <a:bodyPr vert="horz" lIns="91440" tIns="45720" rIns="91440" bIns="45720" rtlCol="0" anchor="ctr"/>
          <a:lstStyle>
            <a:lvl1pPr algn="ctr">
              <a:defRPr sz="1600" b="1" cap="all" baseline="0">
                <a:solidFill>
                  <a:schemeClr val="tx1"/>
                </a:solidFill>
                <a:latin typeface="+mj-lt"/>
              </a:defRPr>
            </a:lvl1pPr>
          </a:lstStyle>
          <a:p>
            <a:fld id="{A0289F9E-9962-4B7B-BA18-A15907CCC6BF}" type="slidenum">
              <a:rPr lang="en-US" smtClean="0"/>
              <a:pPr/>
              <a:t>‹#›</a:t>
            </a:fld>
            <a:endParaRPr lang="en-US"/>
          </a:p>
        </p:txBody>
      </p:sp>
    </p:spTree>
    <p:extLst>
      <p:ext uri="{BB962C8B-B14F-4D97-AF65-F5344CB8AC3E}">
        <p14:creationId xmlns:p14="http://schemas.microsoft.com/office/powerpoint/2010/main" val="194620980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75" r:id="rId6"/>
    <p:sldLayoutId id="2147483780" r:id="rId7"/>
    <p:sldLayoutId id="2147483776" r:id="rId8"/>
    <p:sldLayoutId id="2147483777" r:id="rId9"/>
    <p:sldLayoutId id="2147483778" r:id="rId10"/>
    <p:sldLayoutId id="2147483779"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256032" indent="0" algn="l" defTabSz="914400" rtl="0" eaLnBrk="1" latinLnBrk="0" hangingPunct="1">
        <a:lnSpc>
          <a:spcPct val="120000"/>
        </a:lnSpc>
        <a:spcBef>
          <a:spcPts val="500"/>
        </a:spcBef>
        <a:buFontTx/>
        <a:buNone/>
        <a:defRPr sz="1600" b="1" kern="1200">
          <a:solidFill>
            <a:schemeClr val="tx1"/>
          </a:solidFill>
          <a:latin typeface="+mn-lt"/>
          <a:ea typeface="+mn-ea"/>
          <a:cs typeface="+mn-cs"/>
        </a:defRPr>
      </a:lvl2pPr>
      <a:lvl3pPr marL="521208"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539496" indent="0" algn="l" defTabSz="914400" rtl="0" eaLnBrk="1" latinLnBrk="0" hangingPunct="1">
        <a:lnSpc>
          <a:spcPct val="120000"/>
        </a:lnSpc>
        <a:spcBef>
          <a:spcPts val="500"/>
        </a:spcBef>
        <a:buFontTx/>
        <a:buNone/>
        <a:defRPr sz="1200" b="1" kern="1200">
          <a:solidFill>
            <a:schemeClr val="tx1"/>
          </a:solidFill>
          <a:latin typeface="+mn-lt"/>
          <a:ea typeface="+mn-ea"/>
          <a:cs typeface="+mn-cs"/>
        </a:defRPr>
      </a:lvl4pPr>
      <a:lvl5pPr marL="832104"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mostintolerantreligion.wordpress.com/2012/01/16/masjid-ul-aqsa-muhammads-error/"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just_acex3/7345044170"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Abrahamic_religions" TargetMode="Externa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tasnimnews.com/en/news/2017/06/10/1431851/culture-affects-how-people-deceive-others"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flickr.com/photos/leebennett/8485425415/"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flickr.com/photos/leebennett/8485425415/" TargetMode="External"/><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dian.reislogger.nl/foto/israelpalestina-2019/dome-rock.3878977"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history.stackexchange.com/questions/8737/in-england-how-many-jews-died-during-the-persecutions-of-the-crusades-during-11" TargetMode="External"/><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commons.wikimedia.org/wiki/File:Milky_Way_Galaxy_shimmering_over_Nanga_Parbat,_Pakistan.jpg"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clearbibleanswers.org/books-michael-pedrin/the-sanctuary-unlocks-great-mysteries/87-the-sanctuary-unlocks-the-mystery-of-the-judgment.html"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google.com/search?client=firefox-b-1-d&amp;sca_esv=581540659&amp;q=hackneyed+expressions&amp;spell=1&amp;sa=X&amp;ved=2ahUKEwjkqIWiuLyCAxVOJzQIHcBVBEEQkeECKAB6BAgJEAE"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picpedia.org/legal-01/l/lawyer.html" TargetMode="External"/><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epitemnein-epitomic.blogspot.com/2011/06/when-judgment-means-extravagant-freedom.html"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flickr.com/photos/rykneethling/5811115037" TargetMode="External"/><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fsrn.org/2016/08/turkey-says-itll-bring-back-death-penalty-as-purges-continue/"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fizleglitz.com/2010/06/05/railroad-tracks/"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louisamayalcottismypassion.com/2013/11/22/reading-is-a-love-affair-just-ask-bronson-alcott/" TargetMode="External"/><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ortentolboll.blogspot.com/2017/06/by-being-aware-about-what-you-are-you.html" TargetMode="External"/><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arthscience.stackexchange.com/questions/7283/how-high-must-one-be-for-the-curvature-of-the-earth-to-be-visible-to-the-eye"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gital rendering of a colored world map">
            <a:extLst>
              <a:ext uri="{FF2B5EF4-FFF2-40B4-BE49-F238E27FC236}">
                <a16:creationId xmlns:a16="http://schemas.microsoft.com/office/drawing/2014/main" id="{6AE5341C-48E3-2A96-28C5-EA93260AAB28}"/>
              </a:ext>
            </a:extLst>
          </p:cNvPr>
          <p:cNvPicPr>
            <a:picLocks noChangeAspect="1"/>
          </p:cNvPicPr>
          <p:nvPr/>
        </p:nvPicPr>
        <p:blipFill rotWithShape="1">
          <a:blip r:embed="rId2">
            <a:alphaModFix/>
          </a:blip>
          <a:srcRect t="1455" b="17629"/>
          <a:stretch/>
        </p:blipFill>
        <p:spPr>
          <a:xfrm>
            <a:off x="20" y="1571"/>
            <a:ext cx="12191980" cy="6856429"/>
          </a:xfrm>
          <a:prstGeom prst="rect">
            <a:avLst/>
          </a:prstGeom>
        </p:spPr>
      </p:pic>
      <p:sp>
        <p:nvSpPr>
          <p:cNvPr id="20" name="Freeform: Shape 19">
            <a:extLst>
              <a:ext uri="{FF2B5EF4-FFF2-40B4-BE49-F238E27FC236}">
                <a16:creationId xmlns:a16="http://schemas.microsoft.com/office/drawing/2014/main" id="{53174E83-2682-EA33-BF59-CACA1385E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5342"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7376161" y="2211978"/>
            <a:ext cx="3535679" cy="1877283"/>
          </a:xfrm>
        </p:spPr>
        <p:txBody>
          <a:bodyPr anchor="b">
            <a:normAutofit/>
          </a:bodyPr>
          <a:lstStyle/>
          <a:p>
            <a:pPr algn="ctr"/>
            <a:r>
              <a:rPr lang="en-US" sz="6000"/>
              <a:t>Focus</a:t>
            </a:r>
          </a:p>
        </p:txBody>
      </p:sp>
      <p:sp>
        <p:nvSpPr>
          <p:cNvPr id="3" name="Subtitle 2"/>
          <p:cNvSpPr>
            <a:spLocks noGrp="1"/>
          </p:cNvSpPr>
          <p:nvPr>
            <p:ph type="subTitle" idx="1"/>
          </p:nvPr>
        </p:nvSpPr>
        <p:spPr>
          <a:xfrm>
            <a:off x="7620000" y="4249360"/>
            <a:ext cx="3048000" cy="877585"/>
          </a:xfrm>
        </p:spPr>
        <p:txBody>
          <a:bodyPr>
            <a:normAutofit/>
          </a:bodyPr>
          <a:lstStyle/>
          <a:p>
            <a:pPr algn="ctr"/>
            <a:endParaRPr lang="en-US"/>
          </a:p>
        </p:txBody>
      </p:sp>
      <p:cxnSp>
        <p:nvCxnSpPr>
          <p:cNvPr id="22" name="Straight Connector 21">
            <a:extLst>
              <a:ext uri="{FF2B5EF4-FFF2-40B4-BE49-F238E27FC236}">
                <a16:creationId xmlns:a16="http://schemas.microsoft.com/office/drawing/2014/main" id="{8D8181E6-BF6C-7868-46D1-88E2970D08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8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odel of a temple with Temple in Jerusalem in the background&#10;&#10;Description automatically generated">
            <a:extLst>
              <a:ext uri="{FF2B5EF4-FFF2-40B4-BE49-F238E27FC236}">
                <a16:creationId xmlns:a16="http://schemas.microsoft.com/office/drawing/2014/main" id="{CE126DAE-0A93-AE9E-0614-E77551ABF89B}"/>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l="17353" r="13297" b="-1"/>
          <a:stretch/>
        </p:blipFill>
        <p:spPr>
          <a:xfrm>
            <a:off x="20" y="1571"/>
            <a:ext cx="12191980" cy="6856429"/>
          </a:xfrm>
          <a:prstGeom prst="rect">
            <a:avLst/>
          </a:prstGeom>
        </p:spPr>
      </p:pic>
      <p:sp>
        <p:nvSpPr>
          <p:cNvPr id="16" name="Freeform: Shape 15">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131C2C6-A7E7-983B-74DB-F9C2B5F0D588}"/>
              </a:ext>
            </a:extLst>
          </p:cNvPr>
          <p:cNvSpPr>
            <a:spLocks noGrp="1"/>
          </p:cNvSpPr>
          <p:nvPr>
            <p:ph type="title"/>
          </p:nvPr>
        </p:nvSpPr>
        <p:spPr>
          <a:xfrm>
            <a:off x="1280159" y="2211977"/>
            <a:ext cx="3667382" cy="2843257"/>
          </a:xfrm>
        </p:spPr>
        <p:txBody>
          <a:bodyPr vert="horz" lIns="91440" tIns="45720" rIns="91440" bIns="45720" rtlCol="0" anchor="b">
            <a:noAutofit/>
          </a:bodyPr>
          <a:lstStyle/>
          <a:p>
            <a:pPr algn="ctr">
              <a:lnSpc>
                <a:spcPct val="110000"/>
              </a:lnSpc>
            </a:pPr>
            <a:r>
              <a:rPr lang="en-US" sz="3200"/>
              <a:t>The real cause of the conflict in the middle east</a:t>
            </a:r>
          </a:p>
        </p:txBody>
      </p:sp>
      <p:cxnSp>
        <p:nvCxnSpPr>
          <p:cNvPr id="18" name="Straight Connector 17">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C2446CC-FA5F-5675-BE74-35165AB374C2}"/>
              </a:ext>
            </a:extLst>
          </p:cNvPr>
          <p:cNvSpPr txBox="1"/>
          <p:nvPr/>
        </p:nvSpPr>
        <p:spPr>
          <a:xfrm>
            <a:off x="9588403" y="6657945"/>
            <a:ext cx="260359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339255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C2A93A-0341-0EAF-7A0A-A445C2504CBD}"/>
              </a:ext>
            </a:extLst>
          </p:cNvPr>
          <p:cNvSpPr>
            <a:spLocks noGrp="1"/>
          </p:cNvSpPr>
          <p:nvPr>
            <p:ph type="title"/>
          </p:nvPr>
        </p:nvSpPr>
        <p:spPr>
          <a:xfrm>
            <a:off x="547982" y="736783"/>
            <a:ext cx="4998462" cy="4300883"/>
          </a:xfrm>
        </p:spPr>
        <p:txBody>
          <a:bodyPr>
            <a:noAutofit/>
          </a:bodyPr>
          <a:lstStyle/>
          <a:p>
            <a:pPr>
              <a:lnSpc>
                <a:spcPct val="110000"/>
              </a:lnSpc>
            </a:pPr>
            <a:r>
              <a:rPr lang="en-US" sz="4400"/>
              <a:t>Faulty interpretation of scripture at the heart of this conflict!</a:t>
            </a:r>
          </a:p>
        </p:txBody>
      </p:sp>
      <p:sp>
        <p:nvSpPr>
          <p:cNvPr id="17" name="Rectangle 16">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Dome of the Rock with a gold dome&#10;&#10;Description automatically generated">
            <a:extLst>
              <a:ext uri="{FF2B5EF4-FFF2-40B4-BE49-F238E27FC236}">
                <a16:creationId xmlns:a16="http://schemas.microsoft.com/office/drawing/2014/main" id="{738B0515-0B1D-F428-A2E7-DEE41E1915E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7146" r="16187"/>
          <a:stretch/>
        </p:blipFill>
        <p:spPr>
          <a:xfrm>
            <a:off x="6096000" y="10"/>
            <a:ext cx="6095999" cy="6857990"/>
          </a:xfrm>
          <a:prstGeom prst="rect">
            <a:avLst/>
          </a:prstGeom>
        </p:spPr>
      </p:pic>
      <p:sp>
        <p:nvSpPr>
          <p:cNvPr id="8" name="TextBox 7">
            <a:extLst>
              <a:ext uri="{FF2B5EF4-FFF2-40B4-BE49-F238E27FC236}">
                <a16:creationId xmlns:a16="http://schemas.microsoft.com/office/drawing/2014/main" id="{4DA8F417-7B67-7DDF-D5C5-DD9308175BFA}"/>
              </a:ext>
            </a:extLst>
          </p:cNvPr>
          <p:cNvSpPr txBox="1"/>
          <p:nvPr/>
        </p:nvSpPr>
        <p:spPr>
          <a:xfrm>
            <a:off x="9889767" y="6657945"/>
            <a:ext cx="230223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629134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055BEBF3-DFCD-47AA-B145-ADA107FAA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E45820B-855C-D3C3-4CA1-1B54E8F74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1EF74D-A159-2D41-0A6F-CF52C87C472E}"/>
              </a:ext>
            </a:extLst>
          </p:cNvPr>
          <p:cNvSpPr>
            <a:spLocks noGrp="1"/>
          </p:cNvSpPr>
          <p:nvPr>
            <p:ph type="title"/>
          </p:nvPr>
        </p:nvSpPr>
        <p:spPr>
          <a:xfrm>
            <a:off x="1143000" y="1270001"/>
            <a:ext cx="3762963" cy="2392938"/>
          </a:xfrm>
        </p:spPr>
        <p:txBody>
          <a:bodyPr vert="horz" lIns="91440" tIns="45720" rIns="91440" bIns="45720" rtlCol="0" anchor="b">
            <a:noAutofit/>
          </a:bodyPr>
          <a:lstStyle/>
          <a:p>
            <a:pPr algn="ctr"/>
            <a:r>
              <a:rPr lang="en-US" sz="4000"/>
              <a:t>Three </a:t>
            </a:r>
            <a:r>
              <a:rPr lang="en-US" sz="4000" err="1"/>
              <a:t>abrihamic</a:t>
            </a:r>
            <a:r>
              <a:rPr lang="en-US" sz="4000"/>
              <a:t> "faiths"</a:t>
            </a:r>
          </a:p>
        </p:txBody>
      </p:sp>
      <p:sp>
        <p:nvSpPr>
          <p:cNvPr id="30" name="Rectangle 29">
            <a:extLst>
              <a:ext uri="{FF2B5EF4-FFF2-40B4-BE49-F238E27FC236}">
                <a16:creationId xmlns:a16="http://schemas.microsoft.com/office/drawing/2014/main" id="{37874539-9832-F34A-3136-F63476446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ack cross on a white background&#10;&#10;Description automatically generated">
            <a:extLst>
              <a:ext uri="{FF2B5EF4-FFF2-40B4-BE49-F238E27FC236}">
                <a16:creationId xmlns:a16="http://schemas.microsoft.com/office/drawing/2014/main" id="{1F0B3F24-2B14-C219-4C9A-E9B584C722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395976" y="621607"/>
            <a:ext cx="2449249" cy="6320341"/>
          </a:xfrm>
          <a:prstGeom prst="rect">
            <a:avLst/>
          </a:prstGeom>
        </p:spPr>
      </p:pic>
      <p:cxnSp>
        <p:nvCxnSpPr>
          <p:cNvPr id="32" name="Straight Connector 31">
            <a:extLst>
              <a:ext uri="{FF2B5EF4-FFF2-40B4-BE49-F238E27FC236}">
                <a16:creationId xmlns:a16="http://schemas.microsoft.com/office/drawing/2014/main" id="{F8A48635-616B-4B64-031F-6BA50BCFD2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215C9D5-A291-839F-EE51-B6F8416147CB}"/>
              </a:ext>
            </a:extLst>
          </p:cNvPr>
          <p:cNvSpPr txBox="1"/>
          <p:nvPr/>
        </p:nvSpPr>
        <p:spPr>
          <a:xfrm>
            <a:off x="9755114" y="6657945"/>
            <a:ext cx="243688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508598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65AB0A-3931-8E2F-9F24-EC5BAA8232AF}"/>
              </a:ext>
            </a:extLst>
          </p:cNvPr>
          <p:cNvSpPr>
            <a:spLocks noGrp="1"/>
          </p:cNvSpPr>
          <p:nvPr>
            <p:ph type="title"/>
          </p:nvPr>
        </p:nvSpPr>
        <p:spPr>
          <a:xfrm>
            <a:off x="7029450" y="762001"/>
            <a:ext cx="4229100" cy="4179596"/>
          </a:xfrm>
        </p:spPr>
        <p:txBody>
          <a:bodyPr>
            <a:noAutofit/>
          </a:bodyPr>
          <a:lstStyle/>
          <a:p>
            <a:pPr>
              <a:lnSpc>
                <a:spcPct val="110000"/>
              </a:lnSpc>
            </a:pPr>
            <a:r>
              <a:rPr lang="en-US" sz="4400"/>
              <a:t>Three deceived ideas regarding prophecy</a:t>
            </a:r>
          </a:p>
        </p:txBody>
      </p:sp>
      <p:pic>
        <p:nvPicPr>
          <p:cNvPr id="4" name="Content Placeholder 3" descr="A red pencil next to a circle&#10;&#10;Description automatically generated">
            <a:extLst>
              <a:ext uri="{FF2B5EF4-FFF2-40B4-BE49-F238E27FC236}">
                <a16:creationId xmlns:a16="http://schemas.microsoft.com/office/drawing/2014/main" id="{5D6C9DC6-6E88-B95C-8121-B9DED0DD8BF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813" r="15188" b="2"/>
          <a:stretch/>
        </p:blipFill>
        <p:spPr>
          <a:xfrm>
            <a:off x="-1" y="10"/>
            <a:ext cx="6096001" cy="6857990"/>
          </a:xfrm>
          <a:prstGeom prst="rect">
            <a:avLst/>
          </a:prstGeom>
        </p:spPr>
      </p:pic>
      <p:sp>
        <p:nvSpPr>
          <p:cNvPr id="14" name="Rectangle 13">
            <a:extLst>
              <a:ext uri="{FF2B5EF4-FFF2-40B4-BE49-F238E27FC236}">
                <a16:creationId xmlns:a16="http://schemas.microsoft.com/office/drawing/2014/main" id="{AE56140E-8EE1-BE31-745D-450AF05FBF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74117"/>
            <a:ext cx="6095999" cy="3689633"/>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73F74279-E694-CEB1-ED9A-ADBEBAEB7B7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000" y="3245771"/>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80D10E0D-A485-5F9C-3DCA-E731DB717E84}"/>
              </a:ext>
            </a:extLst>
          </p:cNvPr>
          <p:cNvSpPr txBox="1"/>
          <p:nvPr/>
        </p:nvSpPr>
        <p:spPr>
          <a:xfrm>
            <a:off x="3793768" y="6657945"/>
            <a:ext cx="230223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998887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08DB8-AAAC-E7EC-88EB-7C67BDD2A4E3}"/>
              </a:ext>
            </a:extLst>
          </p:cNvPr>
          <p:cNvSpPr>
            <a:spLocks noGrp="1"/>
          </p:cNvSpPr>
          <p:nvPr>
            <p:ph type="title"/>
          </p:nvPr>
        </p:nvSpPr>
        <p:spPr>
          <a:xfrm>
            <a:off x="914870" y="115894"/>
            <a:ext cx="4264686" cy="4432587"/>
          </a:xfrm>
        </p:spPr>
        <p:txBody>
          <a:bodyPr>
            <a:normAutofit fontScale="90000"/>
          </a:bodyPr>
          <a:lstStyle/>
          <a:p>
            <a:pPr>
              <a:lnSpc>
                <a:spcPct val="110000"/>
              </a:lnSpc>
            </a:pPr>
            <a:r>
              <a:rPr lang="en-US" sz="4000"/>
              <a:t>The author of these deceptions is the devil who plays scrabble with prophecy</a:t>
            </a:r>
            <a:br>
              <a:rPr lang="en-US" sz="1100"/>
            </a:br>
            <a:endParaRPr lang="en-US" sz="1100"/>
          </a:p>
        </p:txBody>
      </p:sp>
      <p:sp>
        <p:nvSpPr>
          <p:cNvPr id="13" name="Rectangle 12">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Photo of Scrabble Pieces · Free Stock Photo">
            <a:extLst>
              <a:ext uri="{FF2B5EF4-FFF2-40B4-BE49-F238E27FC236}">
                <a16:creationId xmlns:a16="http://schemas.microsoft.com/office/drawing/2014/main" id="{37CC1AB6-CD01-3752-D9D6-7CD3CE1D6C1F}"/>
              </a:ext>
            </a:extLst>
          </p:cNvPr>
          <p:cNvPicPr>
            <a:picLocks noChangeAspect="1"/>
          </p:cNvPicPr>
          <p:nvPr/>
        </p:nvPicPr>
        <p:blipFill rotWithShape="1">
          <a:blip r:embed="rId2"/>
          <a:srcRect l="21813" r="28631" b="-1"/>
          <a:stretch/>
        </p:blipFill>
        <p:spPr>
          <a:xfrm>
            <a:off x="6096000" y="10"/>
            <a:ext cx="6095999" cy="6857990"/>
          </a:xfrm>
          <a:prstGeom prst="rect">
            <a:avLst/>
          </a:prstGeom>
        </p:spPr>
      </p:pic>
    </p:spTree>
    <p:extLst>
      <p:ext uri="{BB962C8B-B14F-4D97-AF65-F5344CB8AC3E}">
        <p14:creationId xmlns:p14="http://schemas.microsoft.com/office/powerpoint/2010/main" val="3351129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D7ACB-9923-98F3-8847-808D3B515089}"/>
              </a:ext>
            </a:extLst>
          </p:cNvPr>
          <p:cNvSpPr>
            <a:spLocks noGrp="1"/>
          </p:cNvSpPr>
          <p:nvPr>
            <p:ph type="title"/>
          </p:nvPr>
        </p:nvSpPr>
        <p:spPr/>
        <p:txBody>
          <a:bodyPr>
            <a:normAutofit/>
          </a:bodyPr>
          <a:lstStyle/>
          <a:p>
            <a:r>
              <a:rPr lang="en-US" sz="4000"/>
              <a:t>For the Christians he uses...</a:t>
            </a:r>
          </a:p>
        </p:txBody>
      </p:sp>
      <p:sp>
        <p:nvSpPr>
          <p:cNvPr id="3" name="Content Placeholder 2">
            <a:extLst>
              <a:ext uri="{FF2B5EF4-FFF2-40B4-BE49-F238E27FC236}">
                <a16:creationId xmlns:a16="http://schemas.microsoft.com/office/drawing/2014/main" id="{0A61FCBA-FB8E-3A72-AD40-7986C2151EDC}"/>
              </a:ext>
            </a:extLst>
          </p:cNvPr>
          <p:cNvSpPr>
            <a:spLocks noGrp="1"/>
          </p:cNvSpPr>
          <p:nvPr>
            <p:ph idx="1"/>
          </p:nvPr>
        </p:nvSpPr>
        <p:spPr/>
        <p:txBody>
          <a:bodyPr vert="horz" lIns="91440" tIns="45720" rIns="91440" bIns="45720" rtlCol="0" anchor="t">
            <a:normAutofit/>
          </a:bodyPr>
          <a:lstStyle/>
          <a:p>
            <a:pPr marL="0" indent="0">
              <a:buNone/>
            </a:pPr>
            <a:r>
              <a:rPr lang="en-US" sz="3200" dirty="0">
                <a:ea typeface="+mn-lt"/>
                <a:cs typeface="+mn-lt"/>
              </a:rPr>
              <a:t>...Now we beseech you, brethren, by the coming of our Lord Jesus Christ, and </a:t>
            </a:r>
            <a:r>
              <a:rPr lang="en-US" sz="3200" i="1" dirty="0">
                <a:ea typeface="+mn-lt"/>
                <a:cs typeface="+mn-lt"/>
              </a:rPr>
              <a:t>by</a:t>
            </a:r>
            <a:r>
              <a:rPr lang="en-US" sz="3200" dirty="0">
                <a:ea typeface="+mn-lt"/>
                <a:cs typeface="+mn-lt"/>
              </a:rPr>
              <a:t> our gathering together unto him, That ye be not soon shaken in mind, or be troubled, neither by spirit, nor by word, nor by letter as from us, as that the day of Christ is at hand... </a:t>
            </a:r>
            <a:endParaRPr lang="en-US"/>
          </a:p>
        </p:txBody>
      </p:sp>
    </p:spTree>
    <p:extLst>
      <p:ext uri="{BB962C8B-B14F-4D97-AF65-F5344CB8AC3E}">
        <p14:creationId xmlns:p14="http://schemas.microsoft.com/office/powerpoint/2010/main" val="1411658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B149C1-C831-6D72-5A6D-27E3197BC54F}"/>
              </a:ext>
            </a:extLst>
          </p:cNvPr>
          <p:cNvSpPr>
            <a:spLocks noGrp="1"/>
          </p:cNvSpPr>
          <p:nvPr>
            <p:ph idx="1"/>
          </p:nvPr>
        </p:nvSpPr>
        <p:spPr>
          <a:xfrm>
            <a:off x="943093" y="498590"/>
            <a:ext cx="10296407" cy="5678372"/>
          </a:xfrm>
        </p:spPr>
        <p:txBody>
          <a:bodyPr vert="horz" lIns="91440" tIns="45720" rIns="91440" bIns="45720" rtlCol="0" anchor="t">
            <a:normAutofit/>
          </a:bodyPr>
          <a:lstStyle/>
          <a:p>
            <a:pPr marL="0" indent="0">
              <a:buNone/>
            </a:pPr>
            <a:r>
              <a:rPr lang="en-US" sz="3600">
                <a:ea typeface="+mn-lt"/>
                <a:cs typeface="+mn-lt"/>
              </a:rPr>
              <a:t>Let no man deceive you by any means: for </a:t>
            </a:r>
            <a:r>
              <a:rPr lang="en-US" sz="3600" i="1">
                <a:ea typeface="+mn-lt"/>
                <a:cs typeface="+mn-lt"/>
              </a:rPr>
              <a:t>that day shall not come</a:t>
            </a:r>
            <a:r>
              <a:rPr lang="en-US" sz="3600">
                <a:ea typeface="+mn-lt"/>
                <a:cs typeface="+mn-lt"/>
              </a:rPr>
              <a:t>, except there </a:t>
            </a:r>
            <a:r>
              <a:rPr lang="en-US" sz="3600" err="1">
                <a:ea typeface="+mn-lt"/>
                <a:cs typeface="+mn-lt"/>
              </a:rPr>
              <a:t>come</a:t>
            </a:r>
            <a:r>
              <a:rPr lang="en-US" sz="3600">
                <a:ea typeface="+mn-lt"/>
                <a:cs typeface="+mn-lt"/>
              </a:rPr>
              <a:t> a falling away first, and that man of sin be revealed, the son of perdition; </a:t>
            </a:r>
            <a:r>
              <a:rPr lang="en-US" sz="3600" b="1">
                <a:ea typeface="+mn-lt"/>
                <a:cs typeface="+mn-lt"/>
              </a:rPr>
              <a:t>4</a:t>
            </a:r>
            <a:r>
              <a:rPr lang="en-US" sz="3600">
                <a:ea typeface="+mn-lt"/>
                <a:cs typeface="+mn-lt"/>
              </a:rPr>
              <a:t>Who </a:t>
            </a:r>
            <a:r>
              <a:rPr lang="en-US" sz="3600" err="1">
                <a:ea typeface="+mn-lt"/>
                <a:cs typeface="+mn-lt"/>
              </a:rPr>
              <a:t>opposeth</a:t>
            </a:r>
            <a:r>
              <a:rPr lang="en-US" sz="3600">
                <a:ea typeface="+mn-lt"/>
                <a:cs typeface="+mn-lt"/>
              </a:rPr>
              <a:t> and </a:t>
            </a:r>
            <a:r>
              <a:rPr lang="en-US" sz="3600" err="1">
                <a:ea typeface="+mn-lt"/>
                <a:cs typeface="+mn-lt"/>
              </a:rPr>
              <a:t>exalteth</a:t>
            </a:r>
            <a:r>
              <a:rPr lang="en-US" sz="3600">
                <a:ea typeface="+mn-lt"/>
                <a:cs typeface="+mn-lt"/>
              </a:rPr>
              <a:t> himself above all that is called God, or that is worshipped; so that he as God </a:t>
            </a:r>
            <a:r>
              <a:rPr lang="en-US" sz="3600" b="1" u="sng" err="1">
                <a:ea typeface="+mn-lt"/>
                <a:cs typeface="+mn-lt"/>
              </a:rPr>
              <a:t>sitteth</a:t>
            </a:r>
            <a:r>
              <a:rPr lang="en-US" sz="3600" b="1" u="sng">
                <a:ea typeface="+mn-lt"/>
                <a:cs typeface="+mn-lt"/>
              </a:rPr>
              <a:t> in the temple of God</a:t>
            </a:r>
            <a:r>
              <a:rPr lang="en-US" sz="3600">
                <a:ea typeface="+mn-lt"/>
                <a:cs typeface="+mn-lt"/>
              </a:rPr>
              <a:t>, shewing himself that he is God. </a:t>
            </a:r>
            <a:endParaRPr lang="en-US">
              <a:ea typeface="+mn-lt"/>
              <a:cs typeface="+mn-lt"/>
            </a:endParaRPr>
          </a:p>
          <a:p>
            <a:pPr marL="0" indent="0">
              <a:buNone/>
            </a:pPr>
            <a:r>
              <a:rPr lang="en-US" sz="3600">
                <a:ea typeface="+mn-lt"/>
                <a:cs typeface="+mn-lt"/>
              </a:rPr>
              <a:t>2Thess 2:1-4</a:t>
            </a:r>
            <a:endParaRPr lang="en-US"/>
          </a:p>
        </p:txBody>
      </p:sp>
    </p:spTree>
    <p:extLst>
      <p:ext uri="{BB962C8B-B14F-4D97-AF65-F5344CB8AC3E}">
        <p14:creationId xmlns:p14="http://schemas.microsoft.com/office/powerpoint/2010/main" val="3923722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model of Temple in Jerusalem with many people&#10;&#10;Description automatically generated">
            <a:extLst>
              <a:ext uri="{FF2B5EF4-FFF2-40B4-BE49-F238E27FC236}">
                <a16:creationId xmlns:a16="http://schemas.microsoft.com/office/drawing/2014/main" id="{8DF41528-B740-36F5-073D-7D5C93C70807}"/>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t="7440" b="17577"/>
          <a:stretch/>
        </p:blipFill>
        <p:spPr>
          <a:xfrm>
            <a:off x="-4760127" y="142683"/>
            <a:ext cx="11683980" cy="6574207"/>
          </a:xfrm>
          <a:prstGeom prst="rect">
            <a:avLst/>
          </a:prstGeom>
        </p:spPr>
      </p:pic>
      <p:sp>
        <p:nvSpPr>
          <p:cNvPr id="16" name="Freeform: Shape 15">
            <a:extLst>
              <a:ext uri="{FF2B5EF4-FFF2-40B4-BE49-F238E27FC236}">
                <a16:creationId xmlns:a16="http://schemas.microsoft.com/office/drawing/2014/main" id="{53174E83-2682-EA33-BF59-CACA1385E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65342"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D8D0547-8497-3D05-2E9C-B3F8EC0A5130}"/>
              </a:ext>
            </a:extLst>
          </p:cNvPr>
          <p:cNvSpPr>
            <a:spLocks noGrp="1"/>
          </p:cNvSpPr>
          <p:nvPr>
            <p:ph type="title"/>
          </p:nvPr>
        </p:nvSpPr>
        <p:spPr>
          <a:xfrm>
            <a:off x="7950013" y="3124497"/>
            <a:ext cx="2604346" cy="1510393"/>
          </a:xfrm>
        </p:spPr>
        <p:txBody>
          <a:bodyPr vert="horz" lIns="91440" tIns="45720" rIns="91440" bIns="45720" rtlCol="0" anchor="b">
            <a:noAutofit/>
          </a:bodyPr>
          <a:lstStyle/>
          <a:p>
            <a:pPr algn="ctr"/>
            <a:r>
              <a:rPr lang="en-US" sz="3200"/>
              <a:t>So there must be a temple built</a:t>
            </a:r>
          </a:p>
        </p:txBody>
      </p:sp>
      <p:cxnSp>
        <p:nvCxnSpPr>
          <p:cNvPr id="18" name="Straight Connector 17">
            <a:extLst>
              <a:ext uri="{FF2B5EF4-FFF2-40B4-BE49-F238E27FC236}">
                <a16:creationId xmlns:a16="http://schemas.microsoft.com/office/drawing/2014/main" id="{8D8181E6-BF6C-7868-46D1-88E2970D08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8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8A821-A6A7-1B6C-8C50-D9C6D93E028C}"/>
              </a:ext>
            </a:extLst>
          </p:cNvPr>
          <p:cNvSpPr txBox="1"/>
          <p:nvPr/>
        </p:nvSpPr>
        <p:spPr>
          <a:xfrm>
            <a:off x="9615654" y="6657945"/>
            <a:ext cx="257634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2505291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418BF-D06F-4C6B-194E-28F78BC9214B}"/>
              </a:ext>
            </a:extLst>
          </p:cNvPr>
          <p:cNvSpPr>
            <a:spLocks noGrp="1"/>
          </p:cNvSpPr>
          <p:nvPr>
            <p:ph type="title"/>
          </p:nvPr>
        </p:nvSpPr>
        <p:spPr>
          <a:xfrm>
            <a:off x="736129" y="1359312"/>
            <a:ext cx="10352851" cy="3396131"/>
          </a:xfrm>
        </p:spPr>
        <p:txBody>
          <a:bodyPr>
            <a:normAutofit/>
          </a:bodyPr>
          <a:lstStyle/>
          <a:p>
            <a:r>
              <a:rPr lang="en-US" sz="3200" dirty="0"/>
              <a:t>For the jews he uses their rejection of Jesus as the true messiah; which drives them to try to re-establish the temple &amp; its sacrificial services destroyed by the romans</a:t>
            </a:r>
            <a:r>
              <a:rPr lang="en-US" dirty="0"/>
              <a:t>   </a:t>
            </a:r>
          </a:p>
        </p:txBody>
      </p:sp>
    </p:spTree>
    <p:extLst>
      <p:ext uri="{BB962C8B-B14F-4D97-AF65-F5344CB8AC3E}">
        <p14:creationId xmlns:p14="http://schemas.microsoft.com/office/powerpoint/2010/main" val="2999994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736ACF6A-FC06-4E10-819E-2E7BC6978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5F12CF4-2DA8-61EA-0A5C-3753DDDAD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8D0547-8497-3D05-2E9C-B3F8EC0A5130}"/>
              </a:ext>
            </a:extLst>
          </p:cNvPr>
          <p:cNvSpPr>
            <a:spLocks noGrp="1"/>
          </p:cNvSpPr>
          <p:nvPr>
            <p:ph type="title"/>
          </p:nvPr>
        </p:nvSpPr>
        <p:spPr>
          <a:xfrm>
            <a:off x="1079862" y="1905001"/>
            <a:ext cx="3936275" cy="1757938"/>
          </a:xfrm>
        </p:spPr>
        <p:txBody>
          <a:bodyPr vert="horz" lIns="91440" tIns="45720" rIns="91440" bIns="45720" rtlCol="0" anchor="b">
            <a:noAutofit/>
          </a:bodyPr>
          <a:lstStyle/>
          <a:p>
            <a:pPr algn="ctr"/>
            <a:r>
              <a:rPr lang="en-US" sz="3200" dirty="0"/>
              <a:t>So there must be a temple built</a:t>
            </a:r>
          </a:p>
        </p:txBody>
      </p:sp>
      <p:pic>
        <p:nvPicPr>
          <p:cNvPr id="4" name="Content Placeholder 3" descr="A model of Temple in Jerusalem with many people&#10;&#10;Description automatically generated">
            <a:extLst>
              <a:ext uri="{FF2B5EF4-FFF2-40B4-BE49-F238E27FC236}">
                <a16:creationId xmlns:a16="http://schemas.microsoft.com/office/drawing/2014/main" id="{8DF41528-B740-36F5-073D-7D5C93C70807}"/>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4946" r="28387"/>
          <a:stretch/>
        </p:blipFill>
        <p:spPr>
          <a:xfrm>
            <a:off x="6095999" y="1"/>
            <a:ext cx="6096001" cy="6858000"/>
          </a:xfrm>
          <a:prstGeom prst="rect">
            <a:avLst/>
          </a:prstGeom>
        </p:spPr>
      </p:pic>
      <p:cxnSp>
        <p:nvCxnSpPr>
          <p:cNvPr id="31" name="Straight Connector 30">
            <a:extLst>
              <a:ext uri="{FF2B5EF4-FFF2-40B4-BE49-F238E27FC236}">
                <a16:creationId xmlns:a16="http://schemas.microsoft.com/office/drawing/2014/main" id="{7B9466E0-3884-B930-091B-5BB027876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2"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8A8A821-A6A7-1B6C-8C50-D9C6D93E028C}"/>
              </a:ext>
            </a:extLst>
          </p:cNvPr>
          <p:cNvSpPr txBox="1"/>
          <p:nvPr/>
        </p:nvSpPr>
        <p:spPr>
          <a:xfrm>
            <a:off x="9615654" y="6657945"/>
            <a:ext cx="257634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37085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9F55FD1-95FA-98DA-84AA-145D29A53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planet earth taken from the outer space">
            <a:extLst>
              <a:ext uri="{FF2B5EF4-FFF2-40B4-BE49-F238E27FC236}">
                <a16:creationId xmlns:a16="http://schemas.microsoft.com/office/drawing/2014/main" id="{4293CECC-A410-B5E4-CC31-45D2831CD6C1}"/>
              </a:ext>
            </a:extLst>
          </p:cNvPr>
          <p:cNvPicPr>
            <a:picLocks noChangeAspect="1"/>
          </p:cNvPicPr>
          <p:nvPr/>
        </p:nvPicPr>
        <p:blipFill rotWithShape="1">
          <a:blip r:embed="rId2">
            <a:alphaModFix/>
          </a:blip>
          <a:srcRect t="3349" r="-2" b="10551"/>
          <a:stretch/>
        </p:blipFill>
        <p:spPr>
          <a:xfrm>
            <a:off x="-1" y="10"/>
            <a:ext cx="12192001" cy="6857990"/>
          </a:xfrm>
          <a:prstGeom prst="rect">
            <a:avLst/>
          </a:prstGeom>
        </p:spPr>
      </p:pic>
      <p:sp>
        <p:nvSpPr>
          <p:cNvPr id="15" name="Rectangle 14">
            <a:extLst>
              <a:ext uri="{FF2B5EF4-FFF2-40B4-BE49-F238E27FC236}">
                <a16:creationId xmlns:a16="http://schemas.microsoft.com/office/drawing/2014/main" id="{3AC9EE06-57AF-0FF5-450C-2A606C23B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75140"/>
            <a:ext cx="12192000" cy="4488388"/>
          </a:xfrm>
          <a:prstGeom prst="rect">
            <a:avLst/>
          </a:prstGeom>
          <a:gradFill>
            <a:gsLst>
              <a:gs pos="0">
                <a:schemeClr val="accent1">
                  <a:lumMod val="60000"/>
                  <a:lumOff val="40000"/>
                  <a:alpha val="0"/>
                </a:schemeClr>
              </a:gs>
              <a:gs pos="61814">
                <a:schemeClr val="accent1">
                  <a:lumMod val="60000"/>
                  <a:lumOff val="40000"/>
                  <a:alpha val="89000"/>
                </a:schemeClr>
              </a:gs>
              <a:gs pos="94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0EF7C2-1576-62B7-A8F0-18EA3F57B961}"/>
              </a:ext>
            </a:extLst>
          </p:cNvPr>
          <p:cNvSpPr>
            <a:spLocks noGrp="1"/>
          </p:cNvSpPr>
          <p:nvPr>
            <p:ph type="title"/>
          </p:nvPr>
        </p:nvSpPr>
        <p:spPr>
          <a:xfrm>
            <a:off x="886649" y="2153374"/>
            <a:ext cx="7505975" cy="3215870"/>
          </a:xfrm>
        </p:spPr>
        <p:txBody>
          <a:bodyPr vert="horz" lIns="91440" tIns="45720" rIns="91440" bIns="45720" rtlCol="0" anchor="b">
            <a:normAutofit/>
          </a:bodyPr>
          <a:lstStyle/>
          <a:p>
            <a:r>
              <a:rPr lang="en-US" sz="4000"/>
              <a:t>There is a great deal going on in our world...</a:t>
            </a:r>
          </a:p>
        </p:txBody>
      </p:sp>
      <p:cxnSp>
        <p:nvCxnSpPr>
          <p:cNvPr id="17" name="Straight Connector 16">
            <a:extLst>
              <a:ext uri="{FF2B5EF4-FFF2-40B4-BE49-F238E27FC236}">
                <a16:creationId xmlns:a16="http://schemas.microsoft.com/office/drawing/2014/main" id="{313FECB8-44EE-4A45-9F7B-66ECF1C3C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6825" y="5292529"/>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304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F304-0BF1-51B2-4623-FC0729D0E7C0}"/>
              </a:ext>
            </a:extLst>
          </p:cNvPr>
          <p:cNvSpPr>
            <a:spLocks noGrp="1"/>
          </p:cNvSpPr>
          <p:nvPr>
            <p:ph type="title"/>
          </p:nvPr>
        </p:nvSpPr>
        <p:spPr>
          <a:xfrm>
            <a:off x="952500" y="757238"/>
            <a:ext cx="10287000" cy="4120502"/>
          </a:xfrm>
        </p:spPr>
        <p:txBody>
          <a:bodyPr>
            <a:normAutofit/>
          </a:bodyPr>
          <a:lstStyle/>
          <a:p>
            <a:r>
              <a:rPr lang="en-US" dirty="0"/>
              <a:t>For the Muslims;</a:t>
            </a:r>
          </a:p>
          <a:p>
            <a:r>
              <a:rPr lang="en-US" dirty="0"/>
              <a:t> he uses the misapplication of promise/prophecy... God's promise of salvation through the son of promise they attribute to Ishmail not Isacc...</a:t>
            </a:r>
          </a:p>
        </p:txBody>
      </p:sp>
    </p:spTree>
    <p:extLst>
      <p:ext uri="{BB962C8B-B14F-4D97-AF65-F5344CB8AC3E}">
        <p14:creationId xmlns:p14="http://schemas.microsoft.com/office/powerpoint/2010/main" val="2865497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Dome of the Rock with blue tiles&#10;&#10;Description automatically generated">
            <a:extLst>
              <a:ext uri="{FF2B5EF4-FFF2-40B4-BE49-F238E27FC236}">
                <a16:creationId xmlns:a16="http://schemas.microsoft.com/office/drawing/2014/main" id="{337A9498-1A55-6B03-FC92-8A071C2D1BE5}"/>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b="23"/>
          <a:stretch/>
        </p:blipFill>
        <p:spPr>
          <a:xfrm>
            <a:off x="20" y="1571"/>
            <a:ext cx="12191980" cy="6856429"/>
          </a:xfrm>
          <a:prstGeom prst="rect">
            <a:avLst/>
          </a:prstGeom>
        </p:spPr>
      </p:pic>
      <p:sp>
        <p:nvSpPr>
          <p:cNvPr id="16" name="Freeform: Shape 15">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F59F2ED-4C69-AD7A-AB7A-7AC2AFE47AC3}"/>
              </a:ext>
            </a:extLst>
          </p:cNvPr>
          <p:cNvSpPr>
            <a:spLocks noGrp="1"/>
          </p:cNvSpPr>
          <p:nvPr>
            <p:ph type="title"/>
          </p:nvPr>
        </p:nvSpPr>
        <p:spPr>
          <a:xfrm>
            <a:off x="875640" y="3275014"/>
            <a:ext cx="3535679" cy="1450961"/>
          </a:xfrm>
        </p:spPr>
        <p:txBody>
          <a:bodyPr vert="horz" lIns="91440" tIns="45720" rIns="91440" bIns="45720" rtlCol="0" anchor="b">
            <a:noAutofit/>
          </a:bodyPr>
          <a:lstStyle/>
          <a:p>
            <a:pPr algn="ctr">
              <a:lnSpc>
                <a:spcPct val="110000"/>
              </a:lnSpc>
            </a:pPr>
            <a:r>
              <a:rPr lang="en-US" sz="4000" dirty="0"/>
              <a:t>...There must </a:t>
            </a:r>
            <a:r>
              <a:rPr lang="en-US" sz="4000" u="sng" dirty="0"/>
              <a:t>not</a:t>
            </a:r>
            <a:r>
              <a:rPr lang="en-US" sz="4000" dirty="0"/>
              <a:t> be a temple built!</a:t>
            </a:r>
          </a:p>
        </p:txBody>
      </p:sp>
      <p:cxnSp>
        <p:nvCxnSpPr>
          <p:cNvPr id="18" name="Straight Connector 17">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ACB6740-BC08-0576-8846-B70215FFA2A1}"/>
              </a:ext>
            </a:extLst>
          </p:cNvPr>
          <p:cNvSpPr txBox="1"/>
          <p:nvPr/>
        </p:nvSpPr>
        <p:spPr>
          <a:xfrm>
            <a:off x="9606036" y="6657945"/>
            <a:ext cx="258596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3018499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013B667-FDBE-FFE7-B746-A933187E69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407622"/>
            <a:ext cx="12191999" cy="5453467"/>
          </a:xfrm>
          <a:prstGeom prst="rect">
            <a:avLst/>
          </a:prstGeom>
          <a:gradFill>
            <a:gsLst>
              <a:gs pos="14000">
                <a:schemeClr val="accent1">
                  <a:lumMod val="60000"/>
                  <a:lumOff val="40000"/>
                  <a:alpha val="0"/>
                </a:schemeClr>
              </a:gs>
              <a:gs pos="92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00AC0D-1A44-D772-0074-59375C23654D}"/>
              </a:ext>
            </a:extLst>
          </p:cNvPr>
          <p:cNvSpPr>
            <a:spLocks noGrp="1"/>
          </p:cNvSpPr>
          <p:nvPr>
            <p:ph type="title"/>
          </p:nvPr>
        </p:nvSpPr>
        <p:spPr>
          <a:xfrm>
            <a:off x="1244130" y="836789"/>
            <a:ext cx="5670314" cy="5489692"/>
          </a:xfrm>
        </p:spPr>
        <p:txBody>
          <a:bodyPr vert="horz" lIns="91440" tIns="45720" rIns="91440" bIns="45720" rtlCol="0" anchor="b">
            <a:noAutofit/>
          </a:bodyPr>
          <a:lstStyle/>
          <a:p>
            <a:pPr>
              <a:lnSpc>
                <a:spcPct val="110000"/>
              </a:lnSpc>
            </a:pPr>
            <a:r>
              <a:rPr lang="en-US" sz="4000" dirty="0"/>
              <a:t>   And so we have had a terrible conflict authored by the father of lies. </a:t>
            </a:r>
            <a:br>
              <a:rPr lang="en-US" sz="4000" dirty="0"/>
            </a:br>
            <a:r>
              <a:rPr lang="en-US" sz="4000" dirty="0"/>
              <a:t>   Each religion convinced they are right!</a:t>
            </a:r>
          </a:p>
        </p:txBody>
      </p:sp>
      <p:sp>
        <p:nvSpPr>
          <p:cNvPr id="16" name="Freeform: Shape 15">
            <a:extLst>
              <a:ext uri="{FF2B5EF4-FFF2-40B4-BE49-F238E27FC236}">
                <a16:creationId xmlns:a16="http://schemas.microsoft.com/office/drawing/2014/main" id="{F086E331-35B6-B3DF-6734-407ACD078B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8058"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descr="A sword on a white background&#10;&#10;Description automatically generated">
            <a:extLst>
              <a:ext uri="{FF2B5EF4-FFF2-40B4-BE49-F238E27FC236}">
                <a16:creationId xmlns:a16="http://schemas.microsoft.com/office/drawing/2014/main" id="{9B795932-D2B2-6D01-22B8-FD943E302C7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54695" y="2085383"/>
            <a:ext cx="1739310" cy="2687234"/>
          </a:xfrm>
          <a:prstGeom prst="rect">
            <a:avLst/>
          </a:prstGeom>
        </p:spPr>
      </p:pic>
      <p:sp>
        <p:nvSpPr>
          <p:cNvPr id="5" name="TextBox 4">
            <a:extLst>
              <a:ext uri="{FF2B5EF4-FFF2-40B4-BE49-F238E27FC236}">
                <a16:creationId xmlns:a16="http://schemas.microsoft.com/office/drawing/2014/main" id="{A3414A9D-7A76-2A49-E28F-7A70D707F206}"/>
              </a:ext>
            </a:extLst>
          </p:cNvPr>
          <p:cNvSpPr txBox="1"/>
          <p:nvPr/>
        </p:nvSpPr>
        <p:spPr>
          <a:xfrm>
            <a:off x="9755115" y="6657945"/>
            <a:ext cx="243688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942418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urple and purple starry sky over a snowy mountain&#10;&#10;Description automatically generated">
            <a:extLst>
              <a:ext uri="{FF2B5EF4-FFF2-40B4-BE49-F238E27FC236}">
                <a16:creationId xmlns:a16="http://schemas.microsoft.com/office/drawing/2014/main" id="{DC246DCD-2900-7CE2-34AA-F9AA2360B547}"/>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t="15749"/>
          <a:stretch/>
        </p:blipFill>
        <p:spPr>
          <a:xfrm>
            <a:off x="20" y="1571"/>
            <a:ext cx="12191980" cy="6856429"/>
          </a:xfrm>
          <a:prstGeom prst="rect">
            <a:avLst/>
          </a:prstGeom>
        </p:spPr>
      </p:pic>
      <p:sp>
        <p:nvSpPr>
          <p:cNvPr id="16" name="Freeform: Shape 15">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EF93BC4-8360-104F-AFB6-C925F6F4423A}"/>
              </a:ext>
            </a:extLst>
          </p:cNvPr>
          <p:cNvSpPr>
            <a:spLocks noGrp="1"/>
          </p:cNvSpPr>
          <p:nvPr>
            <p:ph type="title"/>
          </p:nvPr>
        </p:nvSpPr>
        <p:spPr>
          <a:xfrm>
            <a:off x="1280159" y="2211977"/>
            <a:ext cx="3535679" cy="1450961"/>
          </a:xfrm>
        </p:spPr>
        <p:txBody>
          <a:bodyPr vert="horz" lIns="91440" tIns="45720" rIns="91440" bIns="45720" rtlCol="0" anchor="b">
            <a:normAutofit/>
          </a:bodyPr>
          <a:lstStyle/>
          <a:p>
            <a:pPr algn="ctr"/>
            <a:r>
              <a:rPr lang="en-US" sz="4800" dirty="0"/>
              <a:t>The truth</a:t>
            </a:r>
          </a:p>
        </p:txBody>
      </p:sp>
      <p:cxnSp>
        <p:nvCxnSpPr>
          <p:cNvPr id="18" name="Straight Connector 17">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DA5F012-B619-21AD-F9ED-12A913B81150}"/>
              </a:ext>
            </a:extLst>
          </p:cNvPr>
          <p:cNvSpPr txBox="1"/>
          <p:nvPr/>
        </p:nvSpPr>
        <p:spPr>
          <a:xfrm>
            <a:off x="9755115" y="6657945"/>
            <a:ext cx="243688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298576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purple robe standing in front of a gold altar with two angels&#10;&#10;Description automatically generated">
            <a:extLst>
              <a:ext uri="{FF2B5EF4-FFF2-40B4-BE49-F238E27FC236}">
                <a16:creationId xmlns:a16="http://schemas.microsoft.com/office/drawing/2014/main" id="{DEF5B444-3B0F-D41F-290F-40345425EE6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4410" r="-2" b="-2"/>
          <a:stretch/>
        </p:blipFill>
        <p:spPr>
          <a:xfrm>
            <a:off x="1" y="2520"/>
            <a:ext cx="6096000" cy="6855480"/>
          </a:xfrm>
          <a:prstGeom prst="rect">
            <a:avLst/>
          </a:prstGeom>
        </p:spPr>
      </p:pic>
      <p:sp>
        <p:nvSpPr>
          <p:cNvPr id="12" name="Freeform: Shape 11">
            <a:extLst>
              <a:ext uri="{FF2B5EF4-FFF2-40B4-BE49-F238E27FC236}">
                <a16:creationId xmlns:a16="http://schemas.microsoft.com/office/drawing/2014/main" id="{AE51ADB7-9C8F-9DB1-6888-686E18BE3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343" y="125160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3B4B8C9-F0EB-716B-AA2E-986C6BA2AD3D}"/>
              </a:ext>
            </a:extLst>
          </p:cNvPr>
          <p:cNvSpPr>
            <a:spLocks noGrp="1"/>
          </p:cNvSpPr>
          <p:nvPr>
            <p:ph type="title"/>
          </p:nvPr>
        </p:nvSpPr>
        <p:spPr>
          <a:xfrm>
            <a:off x="1233056" y="2288754"/>
            <a:ext cx="3629891" cy="2283013"/>
          </a:xfrm>
        </p:spPr>
        <p:txBody>
          <a:bodyPr anchor="ctr">
            <a:normAutofit/>
          </a:bodyPr>
          <a:lstStyle/>
          <a:p>
            <a:pPr algn="ctr"/>
            <a:r>
              <a:rPr lang="en-US" dirty="0"/>
              <a:t>The Sanctuary</a:t>
            </a:r>
            <a:endParaRPr lang="en-US"/>
          </a:p>
        </p:txBody>
      </p:sp>
      <p:sp>
        <p:nvSpPr>
          <p:cNvPr id="3" name="Content Placeholder 2">
            <a:extLst>
              <a:ext uri="{FF2B5EF4-FFF2-40B4-BE49-F238E27FC236}">
                <a16:creationId xmlns:a16="http://schemas.microsoft.com/office/drawing/2014/main" id="{C3AC5DFA-E921-7EB8-E54F-F6C727FAB2FB}"/>
              </a:ext>
            </a:extLst>
          </p:cNvPr>
          <p:cNvSpPr>
            <a:spLocks noGrp="1"/>
          </p:cNvSpPr>
          <p:nvPr>
            <p:ph idx="1"/>
          </p:nvPr>
        </p:nvSpPr>
        <p:spPr>
          <a:xfrm>
            <a:off x="7029447" y="762000"/>
            <a:ext cx="4219149" cy="5334000"/>
          </a:xfrm>
        </p:spPr>
        <p:txBody>
          <a:bodyPr vert="horz" lIns="91440" tIns="45720" rIns="91440" bIns="45720" rtlCol="0" anchor="ctr">
            <a:normAutofit/>
          </a:bodyPr>
          <a:lstStyle/>
          <a:p>
            <a:r>
              <a:rPr lang="en-US" sz="3600" dirty="0">
                <a:ea typeface="+mn-lt"/>
                <a:cs typeface="+mn-lt"/>
              </a:rPr>
              <a:t>At </a:t>
            </a:r>
            <a:r>
              <a:rPr lang="en-US" sz="3600" u="sng" dirty="0">
                <a:ea typeface="+mn-lt"/>
                <a:cs typeface="+mn-lt"/>
              </a:rPr>
              <a:t>no time are we to lose sight</a:t>
            </a:r>
            <a:r>
              <a:rPr lang="en-US" sz="3600" dirty="0">
                <a:ea typeface="+mn-lt"/>
                <a:cs typeface="+mn-lt"/>
              </a:rPr>
              <a:t> of the important work being done in our behalf in the sanctuary in heaven.</a:t>
            </a:r>
            <a:r>
              <a:rPr lang="en-US" dirty="0">
                <a:ea typeface="+mn-lt"/>
                <a:cs typeface="+mn-lt"/>
              </a:rPr>
              <a:t> (CIHS 26.1)</a:t>
            </a:r>
          </a:p>
          <a:p>
            <a:endParaRPr lang="en-US" dirty="0"/>
          </a:p>
          <a:p>
            <a:endParaRPr lang="en-US" dirty="0"/>
          </a:p>
        </p:txBody>
      </p:sp>
      <p:sp>
        <p:nvSpPr>
          <p:cNvPr id="5" name="TextBox 4">
            <a:extLst>
              <a:ext uri="{FF2B5EF4-FFF2-40B4-BE49-F238E27FC236}">
                <a16:creationId xmlns:a16="http://schemas.microsoft.com/office/drawing/2014/main" id="{A09A760C-B8D5-856B-EBA8-95BDB0C5670E}"/>
              </a:ext>
            </a:extLst>
          </p:cNvPr>
          <p:cNvSpPr txBox="1"/>
          <p:nvPr/>
        </p:nvSpPr>
        <p:spPr>
          <a:xfrm>
            <a:off x="3510037" y="6657945"/>
            <a:ext cx="258596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517460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11DC46-D59D-5243-F9CA-304DC2EEA27D}"/>
              </a:ext>
            </a:extLst>
          </p:cNvPr>
          <p:cNvSpPr>
            <a:spLocks noGrp="1"/>
          </p:cNvSpPr>
          <p:nvPr>
            <p:ph idx="1"/>
          </p:nvPr>
        </p:nvSpPr>
        <p:spPr>
          <a:xfrm>
            <a:off x="914870" y="1006590"/>
            <a:ext cx="10399888" cy="4483631"/>
          </a:xfrm>
        </p:spPr>
        <p:txBody>
          <a:bodyPr vert="horz" lIns="91440" tIns="45720" rIns="91440" bIns="45720" rtlCol="0" anchor="t">
            <a:noAutofit/>
          </a:bodyPr>
          <a:lstStyle/>
          <a:p>
            <a:pPr marL="0" indent="0">
              <a:buNone/>
            </a:pPr>
            <a:r>
              <a:rPr lang="en-US" sz="4000" dirty="0">
                <a:ea typeface="+mn-lt"/>
                <a:cs typeface="+mn-lt"/>
              </a:rPr>
              <a:t>   Now of the things which we have spoken </a:t>
            </a:r>
            <a:r>
              <a:rPr lang="en-US" sz="4000" i="1" dirty="0">
                <a:ea typeface="+mn-lt"/>
                <a:cs typeface="+mn-lt"/>
              </a:rPr>
              <a:t>this is</a:t>
            </a:r>
            <a:r>
              <a:rPr lang="en-US" sz="4000" dirty="0">
                <a:ea typeface="+mn-lt"/>
                <a:cs typeface="+mn-lt"/>
              </a:rPr>
              <a:t> the sum: We have such an high priest, who is set on the right hand of the throne of the Majesty in the heavens; A minister of the sanctuary, and of the </a:t>
            </a:r>
            <a:r>
              <a:rPr lang="en-US" sz="4000" i="1" u="sng" dirty="0">
                <a:ea typeface="+mn-lt"/>
                <a:cs typeface="+mn-lt"/>
              </a:rPr>
              <a:t>true tabernacle</a:t>
            </a:r>
            <a:r>
              <a:rPr lang="en-US" sz="4000" dirty="0">
                <a:ea typeface="+mn-lt"/>
                <a:cs typeface="+mn-lt"/>
              </a:rPr>
              <a:t>, which the Lord pitched, and not man. </a:t>
            </a:r>
            <a:endParaRPr lang="en-US" sz="4000" dirty="0"/>
          </a:p>
        </p:txBody>
      </p:sp>
    </p:spTree>
    <p:extLst>
      <p:ext uri="{BB962C8B-B14F-4D97-AF65-F5344CB8AC3E}">
        <p14:creationId xmlns:p14="http://schemas.microsoft.com/office/powerpoint/2010/main" val="4022396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16A9EB-7FBD-5BB8-2BD1-189CFBF78E06}"/>
              </a:ext>
            </a:extLst>
          </p:cNvPr>
          <p:cNvSpPr>
            <a:spLocks noGrp="1"/>
          </p:cNvSpPr>
          <p:nvPr>
            <p:ph idx="1"/>
          </p:nvPr>
        </p:nvSpPr>
        <p:spPr>
          <a:xfrm>
            <a:off x="1103018" y="489183"/>
            <a:ext cx="10362259" cy="5781853"/>
          </a:xfrm>
        </p:spPr>
        <p:txBody>
          <a:bodyPr vert="horz" lIns="91440" tIns="45720" rIns="91440" bIns="45720" rtlCol="0" anchor="t">
            <a:noAutofit/>
          </a:bodyPr>
          <a:lstStyle/>
          <a:p>
            <a:pPr marL="0" indent="0">
              <a:buNone/>
            </a:pPr>
            <a:r>
              <a:rPr lang="en-US" sz="4000" dirty="0"/>
              <a:t>...</a:t>
            </a:r>
            <a:r>
              <a:rPr lang="en-US" sz="4000" dirty="0">
                <a:ea typeface="+mn-lt"/>
                <a:cs typeface="+mn-lt"/>
              </a:rPr>
              <a:t>For every high priest is ordained to offer gifts and sacrifices: wherefore </a:t>
            </a:r>
            <a:r>
              <a:rPr lang="en-US" sz="4000" i="1" dirty="0">
                <a:ea typeface="+mn-lt"/>
                <a:cs typeface="+mn-lt"/>
              </a:rPr>
              <a:t>it is</a:t>
            </a:r>
            <a:r>
              <a:rPr lang="en-US" sz="4000" dirty="0">
                <a:ea typeface="+mn-lt"/>
                <a:cs typeface="+mn-lt"/>
              </a:rPr>
              <a:t> of necessity that this man have somewhat also to offer. For if he were on earth, he should not be a priest, seeing that there are priests that offer gifts according to the law: Who serve unto the example and shadow of </a:t>
            </a:r>
            <a:r>
              <a:rPr lang="en-US" sz="4000" u="sng" dirty="0">
                <a:ea typeface="+mn-lt"/>
                <a:cs typeface="+mn-lt"/>
              </a:rPr>
              <a:t>heavenly things</a:t>
            </a:r>
            <a:r>
              <a:rPr lang="en-US" sz="4000" dirty="0">
                <a:ea typeface="+mn-lt"/>
                <a:cs typeface="+mn-lt"/>
              </a:rPr>
              <a:t>,...</a:t>
            </a:r>
            <a:endParaRPr lang="en-US" sz="4000" dirty="0"/>
          </a:p>
        </p:txBody>
      </p:sp>
    </p:spTree>
    <p:extLst>
      <p:ext uri="{BB962C8B-B14F-4D97-AF65-F5344CB8AC3E}">
        <p14:creationId xmlns:p14="http://schemas.microsoft.com/office/powerpoint/2010/main" val="25467332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AFECA3-006F-D74F-0BCD-C3C68033D64D}"/>
              </a:ext>
            </a:extLst>
          </p:cNvPr>
          <p:cNvSpPr>
            <a:spLocks noGrp="1"/>
          </p:cNvSpPr>
          <p:nvPr>
            <p:ph idx="1"/>
          </p:nvPr>
        </p:nvSpPr>
        <p:spPr>
          <a:xfrm>
            <a:off x="952500" y="639701"/>
            <a:ext cx="10287000" cy="3890965"/>
          </a:xfrm>
        </p:spPr>
        <p:txBody>
          <a:bodyPr vert="horz" lIns="91440" tIns="45720" rIns="91440" bIns="45720" rtlCol="0" anchor="t">
            <a:normAutofit/>
          </a:bodyPr>
          <a:lstStyle/>
          <a:p>
            <a:pPr marL="0" indent="0">
              <a:buNone/>
            </a:pPr>
            <a:r>
              <a:rPr lang="en-US" sz="4000" dirty="0">
                <a:ea typeface="+mn-lt"/>
                <a:cs typeface="+mn-lt"/>
              </a:rPr>
              <a:t>...as Moses was admonished of God when he was about to make the tabernacle: for, See, saith he, </a:t>
            </a:r>
            <a:r>
              <a:rPr lang="en-US" sz="4000" i="1" dirty="0">
                <a:ea typeface="+mn-lt"/>
                <a:cs typeface="+mn-lt"/>
              </a:rPr>
              <a:t>that</a:t>
            </a:r>
            <a:r>
              <a:rPr lang="en-US" sz="4000" dirty="0">
                <a:ea typeface="+mn-lt"/>
                <a:cs typeface="+mn-lt"/>
              </a:rPr>
              <a:t> thou make all things according to the </a:t>
            </a:r>
            <a:r>
              <a:rPr lang="en-US" sz="4000" u="sng" dirty="0">
                <a:ea typeface="+mn-lt"/>
                <a:cs typeface="+mn-lt"/>
              </a:rPr>
              <a:t>pattern</a:t>
            </a:r>
            <a:r>
              <a:rPr lang="en-US" sz="4000" dirty="0">
                <a:ea typeface="+mn-lt"/>
                <a:cs typeface="+mn-lt"/>
              </a:rPr>
              <a:t> shewed to thee in the mount</a:t>
            </a:r>
          </a:p>
          <a:p>
            <a:pPr marL="0" indent="0">
              <a:buNone/>
            </a:pPr>
            <a:r>
              <a:rPr lang="en-US" sz="4000" dirty="0"/>
              <a:t>Heb 8:1-5</a:t>
            </a:r>
          </a:p>
        </p:txBody>
      </p:sp>
    </p:spTree>
    <p:extLst>
      <p:ext uri="{BB962C8B-B14F-4D97-AF65-F5344CB8AC3E}">
        <p14:creationId xmlns:p14="http://schemas.microsoft.com/office/powerpoint/2010/main" val="268408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B204-FF95-E9C9-0CFB-C1E08D96AFA9}"/>
              </a:ext>
            </a:extLst>
          </p:cNvPr>
          <p:cNvSpPr>
            <a:spLocks noGrp="1"/>
          </p:cNvSpPr>
          <p:nvPr>
            <p:ph type="title"/>
          </p:nvPr>
        </p:nvSpPr>
        <p:spPr/>
        <p:txBody>
          <a:bodyPr>
            <a:normAutofit/>
          </a:bodyPr>
          <a:lstStyle/>
          <a:p>
            <a:r>
              <a:rPr lang="en-US" sz="4000" dirty="0"/>
              <a:t>Question #1</a:t>
            </a:r>
          </a:p>
        </p:txBody>
      </p:sp>
      <p:sp>
        <p:nvSpPr>
          <p:cNvPr id="3" name="Content Placeholder 2">
            <a:extLst>
              <a:ext uri="{FF2B5EF4-FFF2-40B4-BE49-F238E27FC236}">
                <a16:creationId xmlns:a16="http://schemas.microsoft.com/office/drawing/2014/main" id="{B4987B78-03D1-8856-351E-91A4A83687E0}"/>
              </a:ext>
            </a:extLst>
          </p:cNvPr>
          <p:cNvSpPr>
            <a:spLocks noGrp="1"/>
          </p:cNvSpPr>
          <p:nvPr>
            <p:ph idx="1"/>
          </p:nvPr>
        </p:nvSpPr>
        <p:spPr/>
        <p:txBody>
          <a:bodyPr vert="horz" lIns="91440" tIns="45720" rIns="91440" bIns="45720" rtlCol="0" anchor="t">
            <a:normAutofit/>
          </a:bodyPr>
          <a:lstStyle/>
          <a:p>
            <a:pPr marL="0" indent="0">
              <a:buNone/>
            </a:pPr>
            <a:r>
              <a:rPr lang="en-US" sz="3600" dirty="0"/>
              <a:t>Do Seventh-Day Adventists know the truth about the Sanctuary, not on this earth, but in Heaven?</a:t>
            </a:r>
          </a:p>
        </p:txBody>
      </p:sp>
    </p:spTree>
    <p:extLst>
      <p:ext uri="{BB962C8B-B14F-4D97-AF65-F5344CB8AC3E}">
        <p14:creationId xmlns:p14="http://schemas.microsoft.com/office/powerpoint/2010/main" val="188420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9F55FD1-95FA-98DA-84AA-145D29A53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Vintage Cogwheel - Gear | Free Stock Photo | LibreShot">
            <a:extLst>
              <a:ext uri="{FF2B5EF4-FFF2-40B4-BE49-F238E27FC236}">
                <a16:creationId xmlns:a16="http://schemas.microsoft.com/office/drawing/2014/main" id="{6B3BFB98-C70D-8945-3A61-0D719B131F18}"/>
              </a:ext>
            </a:extLst>
          </p:cNvPr>
          <p:cNvPicPr>
            <a:picLocks noChangeAspect="1"/>
          </p:cNvPicPr>
          <p:nvPr/>
        </p:nvPicPr>
        <p:blipFill rotWithShape="1">
          <a:blip r:embed="rId2">
            <a:alphaModFix/>
          </a:blip>
          <a:srcRect t="8806" b="17181"/>
          <a:stretch/>
        </p:blipFill>
        <p:spPr>
          <a:xfrm>
            <a:off x="-1" y="-235175"/>
            <a:ext cx="12192001" cy="6857990"/>
          </a:xfrm>
          <a:prstGeom prst="rect">
            <a:avLst/>
          </a:prstGeom>
        </p:spPr>
      </p:pic>
      <p:sp>
        <p:nvSpPr>
          <p:cNvPr id="15" name="Rectangle 14">
            <a:extLst>
              <a:ext uri="{FF2B5EF4-FFF2-40B4-BE49-F238E27FC236}">
                <a16:creationId xmlns:a16="http://schemas.microsoft.com/office/drawing/2014/main" id="{3AC9EE06-57AF-0FF5-450C-2A606C23B8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375140"/>
            <a:ext cx="12192000" cy="4488388"/>
          </a:xfrm>
          <a:prstGeom prst="rect">
            <a:avLst/>
          </a:prstGeom>
          <a:gradFill>
            <a:gsLst>
              <a:gs pos="0">
                <a:schemeClr val="accent1">
                  <a:lumMod val="60000"/>
                  <a:lumOff val="40000"/>
                  <a:alpha val="0"/>
                </a:schemeClr>
              </a:gs>
              <a:gs pos="61814">
                <a:schemeClr val="accent1">
                  <a:lumMod val="60000"/>
                  <a:lumOff val="40000"/>
                  <a:alpha val="89000"/>
                </a:schemeClr>
              </a:gs>
              <a:gs pos="94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4C11C4-57F6-6F29-04C1-0159EDF16E4C}"/>
              </a:ext>
            </a:extLst>
          </p:cNvPr>
          <p:cNvSpPr>
            <a:spLocks noGrp="1"/>
          </p:cNvSpPr>
          <p:nvPr>
            <p:ph type="title"/>
          </p:nvPr>
        </p:nvSpPr>
        <p:spPr>
          <a:xfrm>
            <a:off x="952500" y="1654781"/>
            <a:ext cx="7355457" cy="1381426"/>
          </a:xfrm>
        </p:spPr>
        <p:txBody>
          <a:bodyPr vert="horz" lIns="91440" tIns="45720" rIns="91440" bIns="45720" rtlCol="0" anchor="b">
            <a:normAutofit/>
          </a:bodyPr>
          <a:lstStyle/>
          <a:p>
            <a:r>
              <a:rPr lang="en-US" sz="4800" dirty="0"/>
              <a:t>Answer...</a:t>
            </a:r>
          </a:p>
        </p:txBody>
      </p:sp>
      <p:sp>
        <p:nvSpPr>
          <p:cNvPr id="3" name="Content Placeholder 2">
            <a:extLst>
              <a:ext uri="{FF2B5EF4-FFF2-40B4-BE49-F238E27FC236}">
                <a16:creationId xmlns:a16="http://schemas.microsoft.com/office/drawing/2014/main" id="{D8A78570-A882-D505-85B3-5C1258721794}"/>
              </a:ext>
            </a:extLst>
          </p:cNvPr>
          <p:cNvSpPr>
            <a:spLocks noGrp="1"/>
          </p:cNvSpPr>
          <p:nvPr>
            <p:ph idx="1"/>
          </p:nvPr>
        </p:nvSpPr>
        <p:spPr>
          <a:xfrm>
            <a:off x="999537" y="3380694"/>
            <a:ext cx="7172325" cy="1903749"/>
          </a:xfrm>
        </p:spPr>
        <p:txBody>
          <a:bodyPr vert="horz" lIns="91440" tIns="45720" rIns="91440" bIns="45720" rtlCol="0" anchor="t">
            <a:normAutofit/>
          </a:bodyPr>
          <a:lstStyle/>
          <a:p>
            <a:pPr marL="0" indent="0">
              <a:buNone/>
            </a:pPr>
            <a:r>
              <a:rPr lang="en-US" sz="4000" dirty="0"/>
              <a:t>Technically yes...</a:t>
            </a:r>
          </a:p>
        </p:txBody>
      </p:sp>
      <p:cxnSp>
        <p:nvCxnSpPr>
          <p:cNvPr id="17" name="Straight Connector 16">
            <a:extLst>
              <a:ext uri="{FF2B5EF4-FFF2-40B4-BE49-F238E27FC236}">
                <a16:creationId xmlns:a16="http://schemas.microsoft.com/office/drawing/2014/main" id="{313FECB8-44EE-4A45-9F7B-66ECF1C3C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6825" y="5292529"/>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2668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n Egyptian Army M60A1 Main Battle Tank (MBT) conducts training during Exercise BRIGHT STAR '94 ...">
            <a:extLst>
              <a:ext uri="{FF2B5EF4-FFF2-40B4-BE49-F238E27FC236}">
                <a16:creationId xmlns:a16="http://schemas.microsoft.com/office/drawing/2014/main" id="{40DFE572-4DE8-C936-E3A7-58EEAECDB56C}"/>
              </a:ext>
            </a:extLst>
          </p:cNvPr>
          <p:cNvPicPr>
            <a:picLocks noGrp="1" noChangeAspect="1"/>
          </p:cNvPicPr>
          <p:nvPr>
            <p:ph idx="1"/>
          </p:nvPr>
        </p:nvPicPr>
        <p:blipFill rotWithShape="1">
          <a:blip r:embed="rId2">
            <a:alphaModFix/>
          </a:blip>
          <a:srcRect t="16064"/>
          <a:stretch/>
        </p:blipFill>
        <p:spPr>
          <a:xfrm>
            <a:off x="20" y="1571"/>
            <a:ext cx="12191980" cy="6856429"/>
          </a:xfrm>
          <a:prstGeom prst="rect">
            <a:avLst/>
          </a:prstGeom>
        </p:spPr>
      </p:pic>
      <p:sp>
        <p:nvSpPr>
          <p:cNvPr id="15" name="Freeform: Shape 14">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37D830C-2040-1392-1A73-A2B98E94D56A}"/>
              </a:ext>
            </a:extLst>
          </p:cNvPr>
          <p:cNvSpPr>
            <a:spLocks noGrp="1"/>
          </p:cNvSpPr>
          <p:nvPr>
            <p:ph type="title"/>
          </p:nvPr>
        </p:nvSpPr>
        <p:spPr>
          <a:xfrm>
            <a:off x="1590604" y="1497015"/>
            <a:ext cx="3479235" cy="2626886"/>
          </a:xfrm>
        </p:spPr>
        <p:txBody>
          <a:bodyPr vert="horz" lIns="91440" tIns="45720" rIns="91440" bIns="45720" rtlCol="0" anchor="b">
            <a:noAutofit/>
          </a:bodyPr>
          <a:lstStyle/>
          <a:p>
            <a:pPr algn="ctr">
              <a:lnSpc>
                <a:spcPct val="110000"/>
              </a:lnSpc>
            </a:pPr>
            <a:r>
              <a:rPr lang="en-US" sz="3200"/>
              <a:t>Conflict, Wars and rumors of war...</a:t>
            </a:r>
          </a:p>
        </p:txBody>
      </p:sp>
      <p:cxnSp>
        <p:nvCxnSpPr>
          <p:cNvPr id="17" name="Straight Connector 16">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541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FB204-FF95-E9C9-0CFB-C1E08D96AFA9}"/>
              </a:ext>
            </a:extLst>
          </p:cNvPr>
          <p:cNvSpPr>
            <a:spLocks noGrp="1"/>
          </p:cNvSpPr>
          <p:nvPr>
            <p:ph type="title"/>
          </p:nvPr>
        </p:nvSpPr>
        <p:spPr/>
        <p:txBody>
          <a:bodyPr>
            <a:normAutofit/>
          </a:bodyPr>
          <a:lstStyle/>
          <a:p>
            <a:r>
              <a:rPr lang="en-US" sz="4000" dirty="0"/>
              <a:t>Question #2</a:t>
            </a:r>
          </a:p>
        </p:txBody>
      </p:sp>
      <p:sp>
        <p:nvSpPr>
          <p:cNvPr id="3" name="Content Placeholder 2">
            <a:extLst>
              <a:ext uri="{FF2B5EF4-FFF2-40B4-BE49-F238E27FC236}">
                <a16:creationId xmlns:a16="http://schemas.microsoft.com/office/drawing/2014/main" id="{B4987B78-03D1-8856-351E-91A4A83687E0}"/>
              </a:ext>
            </a:extLst>
          </p:cNvPr>
          <p:cNvSpPr>
            <a:spLocks noGrp="1"/>
          </p:cNvSpPr>
          <p:nvPr>
            <p:ph idx="1"/>
          </p:nvPr>
        </p:nvSpPr>
        <p:spPr/>
        <p:txBody>
          <a:bodyPr vert="horz" lIns="91440" tIns="45720" rIns="91440" bIns="45720" rtlCol="0" anchor="t">
            <a:normAutofit/>
          </a:bodyPr>
          <a:lstStyle/>
          <a:p>
            <a:pPr marL="0" indent="0">
              <a:buNone/>
            </a:pPr>
            <a:r>
              <a:rPr lang="en-US" sz="3600" dirty="0"/>
              <a:t>Do Seventh-Day Adventists know the truth about the Sanctuary, not on this earth, but in Heaven?</a:t>
            </a:r>
          </a:p>
        </p:txBody>
      </p:sp>
    </p:spTree>
    <p:extLst>
      <p:ext uri="{BB962C8B-B14F-4D97-AF65-F5344CB8AC3E}">
        <p14:creationId xmlns:p14="http://schemas.microsoft.com/office/powerpoint/2010/main" val="2705771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BAD15CC-26B3-EF1A-FC44-E22330AD32E3}"/>
              </a:ext>
            </a:extLst>
          </p:cNvPr>
          <p:cNvSpPr>
            <a:spLocks noGrp="1"/>
          </p:cNvSpPr>
          <p:nvPr>
            <p:ph type="title"/>
          </p:nvPr>
        </p:nvSpPr>
        <p:spPr>
          <a:xfrm>
            <a:off x="952500" y="812042"/>
            <a:ext cx="4264686" cy="1092958"/>
          </a:xfrm>
        </p:spPr>
        <p:txBody>
          <a:bodyPr>
            <a:normAutofit/>
          </a:bodyPr>
          <a:lstStyle/>
          <a:p>
            <a:r>
              <a:rPr lang="en-US" sz="4000" dirty="0"/>
              <a:t>answer...</a:t>
            </a:r>
          </a:p>
        </p:txBody>
      </p:sp>
      <p:sp>
        <p:nvSpPr>
          <p:cNvPr id="11" name="Rectangle 10">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4764102-C651-7D0D-FE8E-E203E5757BD5}"/>
              </a:ext>
            </a:extLst>
          </p:cNvPr>
          <p:cNvSpPr>
            <a:spLocks noGrp="1"/>
          </p:cNvSpPr>
          <p:nvPr>
            <p:ph idx="1"/>
          </p:nvPr>
        </p:nvSpPr>
        <p:spPr>
          <a:xfrm>
            <a:off x="952500" y="2285997"/>
            <a:ext cx="4191000" cy="3890965"/>
          </a:xfrm>
        </p:spPr>
        <p:txBody>
          <a:bodyPr vert="horz" lIns="91440" tIns="45720" rIns="91440" bIns="45720" rtlCol="0" anchor="t">
            <a:normAutofit/>
          </a:bodyPr>
          <a:lstStyle/>
          <a:p>
            <a:pPr marL="0" indent="0">
              <a:buNone/>
            </a:pPr>
            <a:r>
              <a:rPr lang="en-US" sz="3200" dirty="0"/>
              <a:t>On a practical level... in practice and every day spiritual life that answer is in some doubt...</a:t>
            </a:r>
          </a:p>
          <a:p>
            <a:pPr marL="0" indent="0">
              <a:buNone/>
            </a:pPr>
            <a:endParaRPr lang="en-US" dirty="0"/>
          </a:p>
        </p:txBody>
      </p:sp>
      <p:pic>
        <p:nvPicPr>
          <p:cNvPr id="4" name="Picture 3" descr="Key To Answer Free Stock Photo - Public Domain Pictures">
            <a:extLst>
              <a:ext uri="{FF2B5EF4-FFF2-40B4-BE49-F238E27FC236}">
                <a16:creationId xmlns:a16="http://schemas.microsoft.com/office/drawing/2014/main" id="{6EE5ED05-7456-5B2D-46B9-07C5A50C569B}"/>
              </a:ext>
            </a:extLst>
          </p:cNvPr>
          <p:cNvPicPr>
            <a:picLocks noChangeAspect="1"/>
          </p:cNvPicPr>
          <p:nvPr/>
        </p:nvPicPr>
        <p:blipFill rotWithShape="1">
          <a:blip r:embed="rId2"/>
          <a:srcRect l="33562" r="14881" b="-1"/>
          <a:stretch/>
        </p:blipFill>
        <p:spPr>
          <a:xfrm>
            <a:off x="6096000" y="10"/>
            <a:ext cx="6095999" cy="6857990"/>
          </a:xfrm>
          <a:prstGeom prst="rect">
            <a:avLst/>
          </a:prstGeom>
        </p:spPr>
      </p:pic>
    </p:spTree>
    <p:extLst>
      <p:ext uri="{BB962C8B-B14F-4D97-AF65-F5344CB8AC3E}">
        <p14:creationId xmlns:p14="http://schemas.microsoft.com/office/powerpoint/2010/main" val="1916405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lasses on top of a book">
            <a:extLst>
              <a:ext uri="{FF2B5EF4-FFF2-40B4-BE49-F238E27FC236}">
                <a16:creationId xmlns:a16="http://schemas.microsoft.com/office/drawing/2014/main" id="{8A8A9D24-91F6-350A-130F-FD9531B78428}"/>
              </a:ext>
            </a:extLst>
          </p:cNvPr>
          <p:cNvPicPr>
            <a:picLocks noChangeAspect="1"/>
          </p:cNvPicPr>
          <p:nvPr/>
        </p:nvPicPr>
        <p:blipFill rotWithShape="1">
          <a:blip r:embed="rId2">
            <a:alphaModFix/>
          </a:blip>
          <a:srcRect t="9185" r="-2" b="5877"/>
          <a:stretch/>
        </p:blipFill>
        <p:spPr>
          <a:xfrm>
            <a:off x="20" y="1571"/>
            <a:ext cx="12191980" cy="6856429"/>
          </a:xfrm>
          <a:prstGeom prst="rect">
            <a:avLst/>
          </a:prstGeom>
        </p:spPr>
      </p:pic>
      <p:sp>
        <p:nvSpPr>
          <p:cNvPr id="15" name="Rectangle 14">
            <a:extLst>
              <a:ext uri="{FF2B5EF4-FFF2-40B4-BE49-F238E27FC236}">
                <a16:creationId xmlns:a16="http://schemas.microsoft.com/office/drawing/2014/main" id="{ED0A0432-F95F-6441-CC5D-B6BB755FA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42985"/>
            <a:ext cx="12192000" cy="312031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F0586C3-A19F-D214-ABDE-30AD5B666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7342"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61F3BD3-6DB0-B9D5-8D7B-AC29A838E084}"/>
              </a:ext>
            </a:extLst>
          </p:cNvPr>
          <p:cNvSpPr>
            <a:spLocks noGrp="1"/>
          </p:cNvSpPr>
          <p:nvPr>
            <p:ph type="title"/>
          </p:nvPr>
        </p:nvSpPr>
        <p:spPr>
          <a:xfrm>
            <a:off x="4328161" y="2211978"/>
            <a:ext cx="3535679" cy="1425728"/>
          </a:xfrm>
        </p:spPr>
        <p:txBody>
          <a:bodyPr vert="horz" lIns="91440" tIns="45720" rIns="91440" bIns="45720" rtlCol="0" anchor="b">
            <a:normAutofit/>
          </a:bodyPr>
          <a:lstStyle/>
          <a:p>
            <a:pPr algn="ctr"/>
            <a:r>
              <a:rPr lang="en-US" sz="3600" i="1" dirty="0">
                <a:hlinkClick r:id="rId3"/>
              </a:rPr>
              <a:t>hackneyed</a:t>
            </a:r>
            <a:r>
              <a:rPr lang="en-US" sz="3600" dirty="0">
                <a:hlinkClick r:id="rId3"/>
              </a:rPr>
              <a:t> expressions</a:t>
            </a:r>
            <a:endParaRPr lang="en-US" sz="3600" dirty="0"/>
          </a:p>
        </p:txBody>
      </p:sp>
      <p:cxnSp>
        <p:nvCxnSpPr>
          <p:cNvPr id="19" name="Straight Connector 18">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0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6499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15506-A893-2A08-ED29-B39F795785A9}"/>
              </a:ext>
            </a:extLst>
          </p:cNvPr>
          <p:cNvSpPr>
            <a:spLocks noGrp="1"/>
          </p:cNvSpPr>
          <p:nvPr>
            <p:ph type="title"/>
          </p:nvPr>
        </p:nvSpPr>
        <p:spPr>
          <a:xfrm>
            <a:off x="952500" y="812042"/>
            <a:ext cx="4264686" cy="1092958"/>
          </a:xfrm>
        </p:spPr>
        <p:txBody>
          <a:bodyPr>
            <a:normAutofit/>
          </a:bodyPr>
          <a:lstStyle/>
          <a:p>
            <a:r>
              <a:rPr lang="en-US" sz="4000" dirty="0"/>
              <a:t>Definition:</a:t>
            </a:r>
          </a:p>
        </p:txBody>
      </p:sp>
      <p:sp>
        <p:nvSpPr>
          <p:cNvPr id="11" name="Rectangle 10">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04AB6D3-DCC4-384F-06F5-F187331E2F11}"/>
              </a:ext>
            </a:extLst>
          </p:cNvPr>
          <p:cNvSpPr>
            <a:spLocks noGrp="1"/>
          </p:cNvSpPr>
          <p:nvPr>
            <p:ph idx="1"/>
          </p:nvPr>
        </p:nvSpPr>
        <p:spPr>
          <a:xfrm>
            <a:off x="952500" y="2285997"/>
            <a:ext cx="4191000" cy="3890965"/>
          </a:xfrm>
        </p:spPr>
        <p:txBody>
          <a:bodyPr vert="horz" lIns="91440" tIns="45720" rIns="91440" bIns="45720" rtlCol="0">
            <a:normAutofit/>
          </a:bodyPr>
          <a:lstStyle/>
          <a:p>
            <a:r>
              <a:rPr lang="en" sz="3200" dirty="0">
                <a:ea typeface="+mn-lt"/>
                <a:cs typeface="+mn-lt"/>
              </a:rPr>
              <a:t>A hackneyed phrase or idea </a:t>
            </a:r>
            <a:r>
              <a:rPr lang="en" sz="3200" b="1" dirty="0">
                <a:ea typeface="+mn-lt"/>
                <a:cs typeface="+mn-lt"/>
              </a:rPr>
              <a:t>has been said or used so often that it has become boring and has no </a:t>
            </a:r>
            <a:r>
              <a:rPr lang="en" sz="3200" b="1">
                <a:ea typeface="+mn-lt"/>
                <a:cs typeface="+mn-lt"/>
              </a:rPr>
              <a:t>meaning</a:t>
            </a:r>
          </a:p>
          <a:p>
            <a:pPr marL="0" indent="0">
              <a:buNone/>
            </a:pPr>
            <a:r>
              <a:rPr lang="en" b="1" dirty="0"/>
              <a:t>Cambridge Dict.</a:t>
            </a:r>
          </a:p>
        </p:txBody>
      </p:sp>
      <p:pic>
        <p:nvPicPr>
          <p:cNvPr id="5" name="Picture 4" descr="Question mark on green pastel background">
            <a:extLst>
              <a:ext uri="{FF2B5EF4-FFF2-40B4-BE49-F238E27FC236}">
                <a16:creationId xmlns:a16="http://schemas.microsoft.com/office/drawing/2014/main" id="{0FC0DAE5-3B66-7940-BA2A-7162497FE321}"/>
              </a:ext>
            </a:extLst>
          </p:cNvPr>
          <p:cNvPicPr>
            <a:picLocks noChangeAspect="1"/>
          </p:cNvPicPr>
          <p:nvPr/>
        </p:nvPicPr>
        <p:blipFill rotWithShape="1">
          <a:blip r:embed="rId2"/>
          <a:srcRect l="33332" r="4" b="4"/>
          <a:stretch/>
        </p:blipFill>
        <p:spPr>
          <a:xfrm>
            <a:off x="6096000" y="10"/>
            <a:ext cx="6095999" cy="6857990"/>
          </a:xfrm>
          <a:prstGeom prst="rect">
            <a:avLst/>
          </a:prstGeom>
        </p:spPr>
      </p:pic>
    </p:spTree>
    <p:extLst>
      <p:ext uri="{BB962C8B-B14F-4D97-AF65-F5344CB8AC3E}">
        <p14:creationId xmlns:p14="http://schemas.microsoft.com/office/powerpoint/2010/main" val="811551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Fire Flames Free Stock Photo - Public Domain Pictures">
            <a:extLst>
              <a:ext uri="{FF2B5EF4-FFF2-40B4-BE49-F238E27FC236}">
                <a16:creationId xmlns:a16="http://schemas.microsoft.com/office/drawing/2014/main" id="{65232E6E-AD66-A99D-199D-984DA6EFD203}"/>
              </a:ext>
            </a:extLst>
          </p:cNvPr>
          <p:cNvPicPr>
            <a:picLocks noGrp="1" noChangeAspect="1"/>
          </p:cNvPicPr>
          <p:nvPr>
            <p:ph idx="1"/>
          </p:nvPr>
        </p:nvPicPr>
        <p:blipFill rotWithShape="1">
          <a:blip r:embed="rId2">
            <a:alphaModFix/>
          </a:blip>
          <a:srcRect t="12738" b="12279"/>
          <a:stretch/>
        </p:blipFill>
        <p:spPr>
          <a:xfrm>
            <a:off x="20" y="1571"/>
            <a:ext cx="12191980" cy="6856429"/>
          </a:xfrm>
          <a:prstGeom prst="rect">
            <a:avLst/>
          </a:prstGeom>
        </p:spPr>
      </p:pic>
      <p:sp>
        <p:nvSpPr>
          <p:cNvPr id="20" name="Freeform: Shape 19">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37F7781-68AA-A2DC-3976-6A9B31A0590E}"/>
              </a:ext>
            </a:extLst>
          </p:cNvPr>
          <p:cNvSpPr>
            <a:spLocks noGrp="1"/>
          </p:cNvSpPr>
          <p:nvPr>
            <p:ph type="title"/>
          </p:nvPr>
        </p:nvSpPr>
        <p:spPr>
          <a:xfrm>
            <a:off x="1280159" y="2211977"/>
            <a:ext cx="3535679" cy="1450961"/>
          </a:xfrm>
        </p:spPr>
        <p:txBody>
          <a:bodyPr vert="horz" lIns="91440" tIns="45720" rIns="91440" bIns="45720" rtlCol="0" anchor="b">
            <a:normAutofit/>
          </a:bodyPr>
          <a:lstStyle/>
          <a:p>
            <a:pPr algn="ctr"/>
            <a:r>
              <a:rPr lang="en-US" sz="2600"/>
              <a:t>Pleading &amp; Intercession...</a:t>
            </a:r>
          </a:p>
        </p:txBody>
      </p:sp>
      <p:cxnSp>
        <p:nvCxnSpPr>
          <p:cNvPr id="22" name="Straight Connector 21">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23874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58EE-0E77-A2C3-8ECD-0E583745D84F}"/>
              </a:ext>
            </a:extLst>
          </p:cNvPr>
          <p:cNvSpPr>
            <a:spLocks noGrp="1"/>
          </p:cNvSpPr>
          <p:nvPr>
            <p:ph type="title"/>
          </p:nvPr>
        </p:nvSpPr>
        <p:spPr/>
        <p:txBody>
          <a:bodyPr>
            <a:normAutofit/>
          </a:bodyPr>
          <a:lstStyle/>
          <a:p>
            <a:r>
              <a:rPr lang="en-US" sz="4000" dirty="0"/>
              <a:t>Disruptive text...</a:t>
            </a:r>
          </a:p>
        </p:txBody>
      </p:sp>
      <p:sp>
        <p:nvSpPr>
          <p:cNvPr id="3" name="Content Placeholder 2">
            <a:extLst>
              <a:ext uri="{FF2B5EF4-FFF2-40B4-BE49-F238E27FC236}">
                <a16:creationId xmlns:a16="http://schemas.microsoft.com/office/drawing/2014/main" id="{21A17C05-1180-E3E0-0FC4-E4021776F8BE}"/>
              </a:ext>
            </a:extLst>
          </p:cNvPr>
          <p:cNvSpPr>
            <a:spLocks noGrp="1"/>
          </p:cNvSpPr>
          <p:nvPr>
            <p:ph idx="1"/>
          </p:nvPr>
        </p:nvSpPr>
        <p:spPr/>
        <p:txBody>
          <a:bodyPr vert="horz" lIns="91440" tIns="45720" rIns="91440" bIns="45720" rtlCol="0" anchor="t">
            <a:normAutofit/>
          </a:bodyPr>
          <a:lstStyle/>
          <a:p>
            <a:pPr marL="0" indent="0">
              <a:buNone/>
            </a:pPr>
            <a:r>
              <a:rPr lang="en-US" sz="3200" dirty="0">
                <a:ea typeface="+mn-lt"/>
                <a:cs typeface="+mn-lt"/>
              </a:rPr>
              <a:t>...At that day ye shall ask in my name: and I say not unto you, that I will pray the Father for you: </a:t>
            </a:r>
            <a:r>
              <a:rPr lang="en-US" sz="3200">
                <a:ea typeface="+mn-lt"/>
                <a:cs typeface="+mn-lt"/>
              </a:rPr>
              <a:t>For the Father </a:t>
            </a:r>
            <a:r>
              <a:rPr lang="en-US" sz="3200" dirty="0">
                <a:ea typeface="+mn-lt"/>
                <a:cs typeface="+mn-lt"/>
              </a:rPr>
              <a:t>himself loveth you...</a:t>
            </a:r>
          </a:p>
          <a:p>
            <a:pPr marL="0" indent="0">
              <a:buNone/>
            </a:pPr>
            <a:r>
              <a:rPr lang="en-US" dirty="0">
                <a:ea typeface="+mn-lt"/>
                <a:cs typeface="+mn-lt"/>
              </a:rPr>
              <a:t>John 16:26,27</a:t>
            </a:r>
            <a:endParaRPr lang="en-US" dirty="0"/>
          </a:p>
        </p:txBody>
      </p:sp>
    </p:spTree>
    <p:extLst>
      <p:ext uri="{BB962C8B-B14F-4D97-AF65-F5344CB8AC3E}">
        <p14:creationId xmlns:p14="http://schemas.microsoft.com/office/powerpoint/2010/main" val="658380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avel and a gavel on a legal document&#10;&#10;Description automatically generated">
            <a:extLst>
              <a:ext uri="{FF2B5EF4-FFF2-40B4-BE49-F238E27FC236}">
                <a16:creationId xmlns:a16="http://schemas.microsoft.com/office/drawing/2014/main" id="{DB04565D-F626-B75D-8037-E5610EAA091C}"/>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t="6254" b="9496"/>
          <a:stretch/>
        </p:blipFill>
        <p:spPr>
          <a:xfrm>
            <a:off x="20" y="1572"/>
            <a:ext cx="12191980" cy="6856429"/>
          </a:xfrm>
          <a:prstGeom prst="rect">
            <a:avLst/>
          </a:prstGeom>
        </p:spPr>
      </p:pic>
      <p:sp>
        <p:nvSpPr>
          <p:cNvPr id="16" name="Freeform: Shape 15">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1B5C237-6700-D51E-E0AE-E5DBFCEE175F}"/>
              </a:ext>
            </a:extLst>
          </p:cNvPr>
          <p:cNvSpPr>
            <a:spLocks noGrp="1"/>
          </p:cNvSpPr>
          <p:nvPr>
            <p:ph type="title"/>
          </p:nvPr>
        </p:nvSpPr>
        <p:spPr>
          <a:xfrm>
            <a:off x="1280159" y="2211977"/>
            <a:ext cx="3535679" cy="1450961"/>
          </a:xfrm>
        </p:spPr>
        <p:txBody>
          <a:bodyPr vert="horz" lIns="91440" tIns="45720" rIns="91440" bIns="45720" rtlCol="0" anchor="b">
            <a:normAutofit/>
          </a:bodyPr>
          <a:lstStyle/>
          <a:p>
            <a:pPr algn="ctr"/>
            <a:r>
              <a:rPr lang="en-US" dirty="0"/>
              <a:t>Advocate </a:t>
            </a:r>
            <a:endParaRPr lang="en-US"/>
          </a:p>
        </p:txBody>
      </p:sp>
      <p:cxnSp>
        <p:nvCxnSpPr>
          <p:cNvPr id="18" name="Straight Connector 17">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D8AE200-8011-82B0-5B48-11488D42DF2C}"/>
              </a:ext>
            </a:extLst>
          </p:cNvPr>
          <p:cNvSpPr txBox="1"/>
          <p:nvPr/>
        </p:nvSpPr>
        <p:spPr>
          <a:xfrm>
            <a:off x="9755115" y="6657945"/>
            <a:ext cx="243688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756060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CC7EAC-3480-EA74-A4CE-CBB3D67561B3}"/>
              </a:ext>
            </a:extLst>
          </p:cNvPr>
          <p:cNvSpPr>
            <a:spLocks noGrp="1"/>
          </p:cNvSpPr>
          <p:nvPr>
            <p:ph type="title"/>
          </p:nvPr>
        </p:nvSpPr>
        <p:spPr>
          <a:xfrm>
            <a:off x="952500" y="548635"/>
            <a:ext cx="4189427" cy="2212439"/>
          </a:xfrm>
        </p:spPr>
        <p:txBody>
          <a:bodyPr>
            <a:noAutofit/>
          </a:bodyPr>
          <a:lstStyle/>
          <a:p>
            <a:pPr>
              <a:lnSpc>
                <a:spcPct val="110000"/>
              </a:lnSpc>
            </a:pPr>
            <a:r>
              <a:rPr lang="en-US" sz="3200" dirty="0"/>
              <a:t>Does Jesus need to talk himself into our salvation?</a:t>
            </a:r>
          </a:p>
        </p:txBody>
      </p:sp>
      <p:sp>
        <p:nvSpPr>
          <p:cNvPr id="12" name="Rectangle 11">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DFAA76A-B761-4875-BE56-1FCA6C79882B}"/>
              </a:ext>
            </a:extLst>
          </p:cNvPr>
          <p:cNvSpPr>
            <a:spLocks noGrp="1"/>
          </p:cNvSpPr>
          <p:nvPr>
            <p:ph idx="1"/>
          </p:nvPr>
        </p:nvSpPr>
        <p:spPr>
          <a:xfrm>
            <a:off x="952500" y="2859849"/>
            <a:ext cx="4191000" cy="3890965"/>
          </a:xfrm>
        </p:spPr>
        <p:txBody>
          <a:bodyPr vert="horz" lIns="91440" tIns="45720" rIns="91440" bIns="45720" rtlCol="0" anchor="t">
            <a:normAutofit/>
          </a:bodyPr>
          <a:lstStyle/>
          <a:p>
            <a:pPr marL="0" indent="0">
              <a:buNone/>
            </a:pPr>
            <a:r>
              <a:rPr lang="en-US" sz="3200" dirty="0">
                <a:ea typeface="+mn-lt"/>
                <a:cs typeface="+mn-lt"/>
              </a:rPr>
              <a:t>For the Father </a:t>
            </a:r>
            <a:r>
              <a:rPr lang="en-US" sz="3200" err="1">
                <a:ea typeface="+mn-lt"/>
                <a:cs typeface="+mn-lt"/>
              </a:rPr>
              <a:t>judgeth</a:t>
            </a:r>
            <a:r>
              <a:rPr lang="en-US" sz="3200" dirty="0">
                <a:ea typeface="+mn-lt"/>
                <a:cs typeface="+mn-lt"/>
              </a:rPr>
              <a:t> no man, but hath committed all judgment unto the Son:</a:t>
            </a:r>
            <a:endParaRPr lang="en-US" sz="3200" dirty="0"/>
          </a:p>
          <a:p>
            <a:pPr marL="0" indent="0">
              <a:buNone/>
            </a:pPr>
            <a:r>
              <a:rPr lang="en-US" sz="2400" dirty="0">
                <a:ea typeface="+mn-lt"/>
                <a:cs typeface="+mn-lt"/>
              </a:rPr>
              <a:t>John 5:22</a:t>
            </a:r>
            <a:endParaRPr lang="en-US" sz="2400" dirty="0"/>
          </a:p>
        </p:txBody>
      </p:sp>
      <p:pic>
        <p:nvPicPr>
          <p:cNvPr id="4" name="Picture 3" descr="A gavel on top of a book&#10;&#10;Description automatically generated">
            <a:extLst>
              <a:ext uri="{FF2B5EF4-FFF2-40B4-BE49-F238E27FC236}">
                <a16:creationId xmlns:a16="http://schemas.microsoft.com/office/drawing/2014/main" id="{CE8F3F98-880C-9B5E-1BC0-4F0FFBAF427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4782" r="35958"/>
          <a:stretch/>
        </p:blipFill>
        <p:spPr>
          <a:xfrm>
            <a:off x="6096000" y="10"/>
            <a:ext cx="6095999" cy="6857990"/>
          </a:xfrm>
          <a:prstGeom prst="rect">
            <a:avLst/>
          </a:prstGeom>
        </p:spPr>
      </p:pic>
      <p:sp>
        <p:nvSpPr>
          <p:cNvPr id="5" name="TextBox 4">
            <a:extLst>
              <a:ext uri="{FF2B5EF4-FFF2-40B4-BE49-F238E27FC236}">
                <a16:creationId xmlns:a16="http://schemas.microsoft.com/office/drawing/2014/main" id="{5E495E71-141B-F662-5BC9-6CA415D56CB9}"/>
              </a:ext>
            </a:extLst>
          </p:cNvPr>
          <p:cNvSpPr txBox="1"/>
          <p:nvPr/>
        </p:nvSpPr>
        <p:spPr>
          <a:xfrm>
            <a:off x="9588401" y="6657945"/>
            <a:ext cx="260359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8565973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8DA57-C45B-BC31-B334-AEF6F98BEEE5}"/>
              </a:ext>
            </a:extLst>
          </p:cNvPr>
          <p:cNvSpPr>
            <a:spLocks noGrp="1"/>
          </p:cNvSpPr>
          <p:nvPr>
            <p:ph type="title"/>
          </p:nvPr>
        </p:nvSpPr>
        <p:spPr/>
        <p:txBody>
          <a:bodyPr>
            <a:noAutofit/>
          </a:bodyPr>
          <a:lstStyle/>
          <a:p>
            <a:r>
              <a:rPr lang="en-US" sz="3200" dirty="0"/>
              <a:t>Individual duty and responsibility regarding the sanctuary doctrine...</a:t>
            </a:r>
          </a:p>
        </p:txBody>
      </p:sp>
      <p:sp>
        <p:nvSpPr>
          <p:cNvPr id="3" name="Content Placeholder 2">
            <a:extLst>
              <a:ext uri="{FF2B5EF4-FFF2-40B4-BE49-F238E27FC236}">
                <a16:creationId xmlns:a16="http://schemas.microsoft.com/office/drawing/2014/main" id="{2C37878C-2546-2A7E-30C9-657493C60054}"/>
              </a:ext>
            </a:extLst>
          </p:cNvPr>
          <p:cNvSpPr>
            <a:spLocks noGrp="1"/>
          </p:cNvSpPr>
          <p:nvPr>
            <p:ph idx="1"/>
          </p:nvPr>
        </p:nvSpPr>
        <p:spPr/>
        <p:txBody>
          <a:bodyPr vert="horz" lIns="91440" tIns="45720" rIns="91440" bIns="45720" rtlCol="0" anchor="t">
            <a:normAutofit/>
          </a:bodyPr>
          <a:lstStyle/>
          <a:p>
            <a:pPr marL="0" indent="0">
              <a:buNone/>
            </a:pPr>
            <a:r>
              <a:rPr lang="en-US" sz="3200" dirty="0">
                <a:ea typeface="+mn-lt"/>
                <a:cs typeface="+mn-lt"/>
              </a:rPr>
              <a:t>The subject of the sanctuary and the investigative judgment should be </a:t>
            </a:r>
            <a:r>
              <a:rPr lang="en-US" sz="3200" u="sng" dirty="0">
                <a:ea typeface="+mn-lt"/>
                <a:cs typeface="+mn-lt"/>
              </a:rPr>
              <a:t>clearly understood </a:t>
            </a:r>
            <a:r>
              <a:rPr lang="en-US" sz="3200" dirty="0">
                <a:ea typeface="+mn-lt"/>
                <a:cs typeface="+mn-lt"/>
              </a:rPr>
              <a:t>by the people of God. All need a knowledge for themselves of the position and work of their great High Priest... </a:t>
            </a:r>
            <a:endParaRPr lang="en-US" dirty="0"/>
          </a:p>
        </p:txBody>
      </p:sp>
    </p:spTree>
    <p:extLst>
      <p:ext uri="{BB962C8B-B14F-4D97-AF65-F5344CB8AC3E}">
        <p14:creationId xmlns:p14="http://schemas.microsoft.com/office/powerpoint/2010/main" val="382514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68437D96-7CA1-9C3C-9793-E0DD09BDF69A}"/>
              </a:ext>
            </a:extLst>
          </p:cNvPr>
          <p:cNvSpPr>
            <a:spLocks noGrp="1"/>
          </p:cNvSpPr>
          <p:nvPr>
            <p:ph idx="1"/>
          </p:nvPr>
        </p:nvSpPr>
        <p:spPr>
          <a:xfrm>
            <a:off x="849019" y="536219"/>
            <a:ext cx="4595518" cy="5791261"/>
          </a:xfrm>
        </p:spPr>
        <p:txBody>
          <a:bodyPr vert="horz" lIns="91440" tIns="45720" rIns="91440" bIns="45720" rtlCol="0" anchor="t">
            <a:noAutofit/>
          </a:bodyPr>
          <a:lstStyle/>
          <a:p>
            <a:pPr marL="0" indent="0">
              <a:buNone/>
            </a:pPr>
            <a:r>
              <a:rPr lang="en-US" sz="3200" dirty="0">
                <a:ea typeface="+mn-lt"/>
                <a:cs typeface="+mn-lt"/>
              </a:rPr>
              <a:t> Otherwise it will be </a:t>
            </a:r>
            <a:r>
              <a:rPr lang="en-US" sz="3200" u="sng" dirty="0">
                <a:ea typeface="+mn-lt"/>
                <a:cs typeface="+mn-lt"/>
              </a:rPr>
              <a:t>impossible for them to exercise the faith which is essential</a:t>
            </a:r>
            <a:r>
              <a:rPr lang="en-US" sz="3200" dirty="0">
                <a:ea typeface="+mn-lt"/>
                <a:cs typeface="+mn-lt"/>
              </a:rPr>
              <a:t> at this time or to </a:t>
            </a:r>
            <a:r>
              <a:rPr lang="en-US" sz="3200" u="sng" dirty="0">
                <a:ea typeface="+mn-lt"/>
                <a:cs typeface="+mn-lt"/>
              </a:rPr>
              <a:t>occupy the position </a:t>
            </a:r>
            <a:r>
              <a:rPr lang="en-US" sz="3200" dirty="0">
                <a:ea typeface="+mn-lt"/>
                <a:cs typeface="+mn-lt"/>
              </a:rPr>
              <a:t>which God designs them to fill. Every individual has a soul to save or to lose... </a:t>
            </a:r>
            <a:endParaRPr lang="en-US" sz="3200" dirty="0"/>
          </a:p>
        </p:txBody>
      </p:sp>
      <p:pic>
        <p:nvPicPr>
          <p:cNvPr id="4" name="Picture 3" descr="An open book with a bookmark&#10;&#10;Description automatically generated">
            <a:extLst>
              <a:ext uri="{FF2B5EF4-FFF2-40B4-BE49-F238E27FC236}">
                <a16:creationId xmlns:a16="http://schemas.microsoft.com/office/drawing/2014/main" id="{AF6D0EEC-758F-E420-5B57-74B4E434467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9883" r="20783" b="-1"/>
          <a:stretch/>
        </p:blipFill>
        <p:spPr>
          <a:xfrm>
            <a:off x="6096000" y="10"/>
            <a:ext cx="6095999" cy="6857990"/>
          </a:xfrm>
          <a:prstGeom prst="rect">
            <a:avLst/>
          </a:prstGeom>
        </p:spPr>
      </p:pic>
      <p:sp>
        <p:nvSpPr>
          <p:cNvPr id="5" name="TextBox 4">
            <a:extLst>
              <a:ext uri="{FF2B5EF4-FFF2-40B4-BE49-F238E27FC236}">
                <a16:creationId xmlns:a16="http://schemas.microsoft.com/office/drawing/2014/main" id="{F3B3F2E4-A55E-2493-EAB7-D26FF5B9D423}"/>
              </a:ext>
            </a:extLst>
          </p:cNvPr>
          <p:cNvSpPr txBox="1"/>
          <p:nvPr/>
        </p:nvSpPr>
        <p:spPr>
          <a:xfrm>
            <a:off x="9889767" y="6657945"/>
            <a:ext cx="230223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648088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in a suit waving a flag&#10;&#10;Description automatically generated">
            <a:extLst>
              <a:ext uri="{FF2B5EF4-FFF2-40B4-BE49-F238E27FC236}">
                <a16:creationId xmlns:a16="http://schemas.microsoft.com/office/drawing/2014/main" id="{5FECAEEE-A48D-EC3F-33B4-F5849B20AAB9}"/>
              </a:ext>
            </a:extLst>
          </p:cNvPr>
          <p:cNvPicPr>
            <a:picLocks noGrp="1" noChangeAspect="1"/>
          </p:cNvPicPr>
          <p:nvPr>
            <p:ph idx="1"/>
          </p:nvPr>
        </p:nvPicPr>
        <p:blipFill rotWithShape="1">
          <a:blip r:embed="rId2">
            <a:alphaModFix/>
            <a:extLst>
              <a:ext uri="{837473B0-CC2E-450A-ABE3-18F120FF3D39}">
                <a1611:picAttrSrcUrl xmlns:a1611="http://schemas.microsoft.com/office/drawing/2016/11/main" r:id="rId3"/>
              </a:ext>
            </a:extLst>
          </a:blip>
          <a:srcRect l="1493" r="14487" b="-1"/>
          <a:stretch/>
        </p:blipFill>
        <p:spPr>
          <a:xfrm>
            <a:off x="20" y="1571"/>
            <a:ext cx="12191980" cy="6856429"/>
          </a:xfrm>
          <a:prstGeom prst="rect">
            <a:avLst/>
          </a:prstGeom>
        </p:spPr>
      </p:pic>
      <p:sp>
        <p:nvSpPr>
          <p:cNvPr id="16" name="Freeform: Shape 15">
            <a:extLst>
              <a:ext uri="{FF2B5EF4-FFF2-40B4-BE49-F238E27FC236}">
                <a16:creationId xmlns:a16="http://schemas.microsoft.com/office/drawing/2014/main" id="{CEB96CAC-5A33-8303-9C73-1B3220A5D3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24" y="125034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30990DE-4FF7-C4FD-84FF-8E468145FA53}"/>
              </a:ext>
            </a:extLst>
          </p:cNvPr>
          <p:cNvSpPr>
            <a:spLocks noGrp="1"/>
          </p:cNvSpPr>
          <p:nvPr>
            <p:ph type="title"/>
          </p:nvPr>
        </p:nvSpPr>
        <p:spPr>
          <a:xfrm>
            <a:off x="1280159" y="1807459"/>
            <a:ext cx="3545086" cy="1855479"/>
          </a:xfrm>
        </p:spPr>
        <p:txBody>
          <a:bodyPr vert="horz" lIns="91440" tIns="45720" rIns="91440" bIns="45720" rtlCol="0" anchor="b">
            <a:noAutofit/>
          </a:bodyPr>
          <a:lstStyle/>
          <a:p>
            <a:pPr algn="ctr">
              <a:lnSpc>
                <a:spcPct val="110000"/>
              </a:lnSpc>
            </a:pPr>
            <a:r>
              <a:rPr lang="en-US" sz="3200"/>
              <a:t>Massive protests and unrest</a:t>
            </a:r>
          </a:p>
        </p:txBody>
      </p:sp>
      <p:cxnSp>
        <p:nvCxnSpPr>
          <p:cNvPr id="18" name="Straight Connector 17">
            <a:extLst>
              <a:ext uri="{FF2B5EF4-FFF2-40B4-BE49-F238E27FC236}">
                <a16:creationId xmlns:a16="http://schemas.microsoft.com/office/drawing/2014/main" id="{7454BE46-239F-BB50-4643-61FF5943B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4DDC27EB-3B5F-37E8-29CC-2CFA98413C75}"/>
              </a:ext>
            </a:extLst>
          </p:cNvPr>
          <p:cNvSpPr txBox="1"/>
          <p:nvPr/>
        </p:nvSpPr>
        <p:spPr>
          <a:xfrm>
            <a:off x="9606036" y="6657945"/>
            <a:ext cx="258596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213315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7A0FA-D90B-DDAF-C580-B754B0569F1E}"/>
              </a:ext>
            </a:extLst>
          </p:cNvPr>
          <p:cNvSpPr>
            <a:spLocks noGrp="1"/>
          </p:cNvSpPr>
          <p:nvPr>
            <p:ph type="title"/>
          </p:nvPr>
        </p:nvSpPr>
        <p:spPr/>
        <p:txBody>
          <a:bodyPr/>
          <a:lstStyle/>
          <a:p>
            <a:r>
              <a:rPr lang="en-US" dirty="0"/>
              <a:t>Question... (and I've asked it before)...</a:t>
            </a:r>
          </a:p>
        </p:txBody>
      </p:sp>
      <p:sp>
        <p:nvSpPr>
          <p:cNvPr id="3" name="Content Placeholder 2">
            <a:extLst>
              <a:ext uri="{FF2B5EF4-FFF2-40B4-BE49-F238E27FC236}">
                <a16:creationId xmlns:a16="http://schemas.microsoft.com/office/drawing/2014/main" id="{5382EA13-F6BB-0D26-B405-2D5835AD26AB}"/>
              </a:ext>
            </a:extLst>
          </p:cNvPr>
          <p:cNvSpPr>
            <a:spLocks noGrp="1"/>
          </p:cNvSpPr>
          <p:nvPr>
            <p:ph idx="1"/>
          </p:nvPr>
        </p:nvSpPr>
        <p:spPr/>
        <p:txBody>
          <a:bodyPr vert="horz" lIns="91440" tIns="45720" rIns="91440" bIns="45720" rtlCol="0" anchor="t">
            <a:normAutofit/>
          </a:bodyPr>
          <a:lstStyle/>
          <a:p>
            <a:pPr marL="0" indent="0">
              <a:buNone/>
            </a:pPr>
            <a:r>
              <a:rPr lang="en-US" sz="3200" dirty="0"/>
              <a:t>Do you understand the mediatorial ministry of Jesus (and what he is doing in the real temple now) so that you could explain it to one of these poor deluded confused, and warring souls that we see striving for spiritual and worldly supremacy in our world today? </a:t>
            </a:r>
            <a:endParaRPr lang="en-US" sz="3200"/>
          </a:p>
        </p:txBody>
      </p:sp>
    </p:spTree>
    <p:extLst>
      <p:ext uri="{BB962C8B-B14F-4D97-AF65-F5344CB8AC3E}">
        <p14:creationId xmlns:p14="http://schemas.microsoft.com/office/powerpoint/2010/main" val="552480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E1DDD2-0923-F017-5F13-F858A314A71A}"/>
              </a:ext>
            </a:extLst>
          </p:cNvPr>
          <p:cNvSpPr>
            <a:spLocks noGrp="1"/>
          </p:cNvSpPr>
          <p:nvPr>
            <p:ph type="title"/>
          </p:nvPr>
        </p:nvSpPr>
        <p:spPr>
          <a:xfrm>
            <a:off x="952500" y="812042"/>
            <a:ext cx="4264686" cy="1092958"/>
          </a:xfrm>
        </p:spPr>
        <p:txBody>
          <a:bodyPr>
            <a:normAutofit fontScale="90000"/>
          </a:bodyPr>
          <a:lstStyle/>
          <a:p>
            <a:r>
              <a:rPr lang="en-US" dirty="0"/>
              <a:t>A more personal &amp; burning Question...</a:t>
            </a:r>
          </a:p>
        </p:txBody>
      </p:sp>
      <p:sp>
        <p:nvSpPr>
          <p:cNvPr id="16" name="Rectangle 15">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9580FBE-81C7-8C7B-DC14-63BFF7651748}"/>
              </a:ext>
            </a:extLst>
          </p:cNvPr>
          <p:cNvSpPr>
            <a:spLocks noGrp="1"/>
          </p:cNvSpPr>
          <p:nvPr>
            <p:ph idx="1"/>
          </p:nvPr>
        </p:nvSpPr>
        <p:spPr>
          <a:xfrm>
            <a:off x="952500" y="2285997"/>
            <a:ext cx="4191000" cy="3890965"/>
          </a:xfrm>
        </p:spPr>
        <p:txBody>
          <a:bodyPr vert="horz" lIns="91440" tIns="45720" rIns="91440" bIns="45720" rtlCol="0" anchor="t">
            <a:normAutofit/>
          </a:bodyPr>
          <a:lstStyle/>
          <a:p>
            <a:pPr marL="0" indent="0">
              <a:buNone/>
            </a:pPr>
            <a:r>
              <a:rPr lang="en-US" sz="3200" dirty="0"/>
              <a:t>How about for yourself?</a:t>
            </a:r>
          </a:p>
        </p:txBody>
      </p:sp>
      <p:pic>
        <p:nvPicPr>
          <p:cNvPr id="4" name="Picture 3" descr="Free illustration: Question, Question Mark, Fire - Free Image on Pixabay - 1018843">
            <a:extLst>
              <a:ext uri="{FF2B5EF4-FFF2-40B4-BE49-F238E27FC236}">
                <a16:creationId xmlns:a16="http://schemas.microsoft.com/office/drawing/2014/main" id="{67553CDC-8837-A0A7-4AD0-644D3528C3E6}"/>
              </a:ext>
            </a:extLst>
          </p:cNvPr>
          <p:cNvPicPr>
            <a:picLocks noChangeAspect="1"/>
          </p:cNvPicPr>
          <p:nvPr/>
        </p:nvPicPr>
        <p:blipFill rotWithShape="1">
          <a:blip r:embed="rId2"/>
          <a:srcRect l="18882" r="14451"/>
          <a:stretch/>
        </p:blipFill>
        <p:spPr>
          <a:xfrm>
            <a:off x="6096000" y="10"/>
            <a:ext cx="6095999" cy="6857990"/>
          </a:xfrm>
          <a:prstGeom prst="rect">
            <a:avLst/>
          </a:prstGeom>
        </p:spPr>
      </p:pic>
    </p:spTree>
    <p:extLst>
      <p:ext uri="{BB962C8B-B14F-4D97-AF65-F5344CB8AC3E}">
        <p14:creationId xmlns:p14="http://schemas.microsoft.com/office/powerpoint/2010/main" val="56498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person walking on train tracks&#10;&#10;Description automatically generated">
            <a:extLst>
              <a:ext uri="{FF2B5EF4-FFF2-40B4-BE49-F238E27FC236}">
                <a16:creationId xmlns:a16="http://schemas.microsoft.com/office/drawing/2014/main" id="{59112BE6-D981-8E45-0B39-94DEF980204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1111"/>
          <a:stretch/>
        </p:blipFill>
        <p:spPr>
          <a:xfrm>
            <a:off x="1" y="10"/>
            <a:ext cx="6096000" cy="6857990"/>
          </a:xfrm>
          <a:prstGeom prst="rect">
            <a:avLst/>
          </a:prstGeom>
        </p:spPr>
      </p:pic>
      <p:sp>
        <p:nvSpPr>
          <p:cNvPr id="14" name="Rectangle 13">
            <a:extLst>
              <a:ext uri="{FF2B5EF4-FFF2-40B4-BE49-F238E27FC236}">
                <a16:creationId xmlns:a16="http://schemas.microsoft.com/office/drawing/2014/main" id="{35D03616-DDAC-8A04-EAA4-4B785713F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74117"/>
            <a:ext cx="6096001" cy="3689633"/>
          </a:xfrm>
          <a:prstGeom prst="rect">
            <a:avLst/>
          </a:prstGeom>
          <a:gradFill>
            <a:gsLst>
              <a:gs pos="57000">
                <a:schemeClr val="accent1">
                  <a:lumMod val="60000"/>
                  <a:lumOff val="40000"/>
                  <a:alpha val="91000"/>
                </a:schemeClr>
              </a:gs>
              <a:gs pos="2000">
                <a:schemeClr val="accent1">
                  <a:lumMod val="60000"/>
                  <a:lumOff val="40000"/>
                  <a:alpha val="0"/>
                </a:schemeClr>
              </a:gs>
              <a:gs pos="100000">
                <a:schemeClr val="accent1">
                  <a:lumMod val="60000"/>
                  <a:lumOff val="4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CAAA8A-D1CB-08D5-E565-BE626D00EF7D}"/>
              </a:ext>
            </a:extLst>
          </p:cNvPr>
          <p:cNvSpPr>
            <a:spLocks noGrp="1"/>
          </p:cNvSpPr>
          <p:nvPr>
            <p:ph type="title"/>
          </p:nvPr>
        </p:nvSpPr>
        <p:spPr>
          <a:xfrm>
            <a:off x="762000" y="3429000"/>
            <a:ext cx="4533153" cy="2332318"/>
          </a:xfrm>
        </p:spPr>
        <p:txBody>
          <a:bodyPr anchor="b">
            <a:normAutofit/>
          </a:bodyPr>
          <a:lstStyle/>
          <a:p>
            <a:pPr algn="ctr"/>
            <a:r>
              <a:rPr lang="en-US" dirty="0"/>
              <a:t>A good place to start...</a:t>
            </a:r>
            <a:endParaRPr lang="en-US"/>
          </a:p>
        </p:txBody>
      </p:sp>
      <p:sp>
        <p:nvSpPr>
          <p:cNvPr id="9" name="Content Placeholder 8">
            <a:extLst>
              <a:ext uri="{FF2B5EF4-FFF2-40B4-BE49-F238E27FC236}">
                <a16:creationId xmlns:a16="http://schemas.microsoft.com/office/drawing/2014/main" id="{A898A6D9-6660-19AB-7F43-86D6D10F9F00}"/>
              </a:ext>
            </a:extLst>
          </p:cNvPr>
          <p:cNvSpPr>
            <a:spLocks noGrp="1"/>
          </p:cNvSpPr>
          <p:nvPr>
            <p:ph idx="1"/>
          </p:nvPr>
        </p:nvSpPr>
        <p:spPr>
          <a:xfrm>
            <a:off x="7048263" y="310445"/>
            <a:ext cx="4181520" cy="5973703"/>
          </a:xfrm>
        </p:spPr>
        <p:txBody>
          <a:bodyPr vert="horz" lIns="91440" tIns="45720" rIns="91440" bIns="45720" rtlCol="0" anchor="ctr">
            <a:noAutofit/>
          </a:bodyPr>
          <a:lstStyle/>
          <a:p>
            <a:pPr marL="0" indent="0" algn="ctr">
              <a:buNone/>
            </a:pPr>
            <a:r>
              <a:rPr lang="en-US" sz="2800" dirty="0">
                <a:ea typeface="+mn-lt"/>
                <a:cs typeface="+mn-lt"/>
              </a:rPr>
              <a:t>Hebrews 9:15</a:t>
            </a:r>
            <a:endParaRPr lang="en-US" sz="2800" dirty="0"/>
          </a:p>
          <a:p>
            <a:pPr marL="0" indent="0" algn="ctr">
              <a:buNone/>
            </a:pPr>
            <a:r>
              <a:rPr lang="en-US" sz="2800" dirty="0">
                <a:ea typeface="+mn-lt"/>
                <a:cs typeface="+mn-lt"/>
              </a:rPr>
              <a:t>And for this cause he is the mediator of the new </a:t>
            </a:r>
            <a:r>
              <a:rPr lang="en-US" sz="2800" u="sng" dirty="0">
                <a:ea typeface="+mn-lt"/>
                <a:cs typeface="+mn-lt"/>
              </a:rPr>
              <a:t>testament</a:t>
            </a:r>
            <a:r>
              <a:rPr lang="en-US" sz="2800" dirty="0">
                <a:ea typeface="+mn-lt"/>
                <a:cs typeface="+mn-lt"/>
              </a:rPr>
              <a:t>, that by means of death, for the redemption of the transgressions </a:t>
            </a:r>
            <a:r>
              <a:rPr lang="en-US" sz="2800" i="1" dirty="0">
                <a:ea typeface="+mn-lt"/>
                <a:cs typeface="+mn-lt"/>
              </a:rPr>
              <a:t>that were</a:t>
            </a:r>
            <a:r>
              <a:rPr lang="en-US" sz="2800" dirty="0">
                <a:ea typeface="+mn-lt"/>
                <a:cs typeface="+mn-lt"/>
              </a:rPr>
              <a:t> under the first testament, they which are called might receive the promise of eternal </a:t>
            </a:r>
            <a:r>
              <a:rPr lang="en-US" sz="2800" u="sng" dirty="0">
                <a:ea typeface="+mn-lt"/>
                <a:cs typeface="+mn-lt"/>
              </a:rPr>
              <a:t>inheritance</a:t>
            </a:r>
            <a:r>
              <a:rPr lang="en-US" sz="2800" dirty="0">
                <a:ea typeface="+mn-lt"/>
                <a:cs typeface="+mn-lt"/>
              </a:rPr>
              <a:t>. </a:t>
            </a:r>
            <a:endParaRPr lang="en-US" sz="2800"/>
          </a:p>
        </p:txBody>
      </p:sp>
      <p:sp>
        <p:nvSpPr>
          <p:cNvPr id="5" name="TextBox 4">
            <a:extLst>
              <a:ext uri="{FF2B5EF4-FFF2-40B4-BE49-F238E27FC236}">
                <a16:creationId xmlns:a16="http://schemas.microsoft.com/office/drawing/2014/main" id="{47033D3D-0D10-D87A-E90F-BF90003789A3}"/>
              </a:ext>
            </a:extLst>
          </p:cNvPr>
          <p:cNvSpPr txBox="1"/>
          <p:nvPr/>
        </p:nvSpPr>
        <p:spPr>
          <a:xfrm>
            <a:off x="3659115" y="6657945"/>
            <a:ext cx="2436886"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5569464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onochrome Photo of Man Showing Sadness · Free Stock Photo">
            <a:extLst>
              <a:ext uri="{FF2B5EF4-FFF2-40B4-BE49-F238E27FC236}">
                <a16:creationId xmlns:a16="http://schemas.microsoft.com/office/drawing/2014/main" id="{CB6533A5-6F51-B900-BFC4-F09F783EFCEA}"/>
              </a:ext>
            </a:extLst>
          </p:cNvPr>
          <p:cNvPicPr>
            <a:picLocks noChangeAspect="1"/>
          </p:cNvPicPr>
          <p:nvPr/>
        </p:nvPicPr>
        <p:blipFill rotWithShape="1">
          <a:blip r:embed="rId2"/>
          <a:srcRect t="4679" r="-2" b="20253"/>
          <a:stretch/>
        </p:blipFill>
        <p:spPr>
          <a:xfrm>
            <a:off x="1" y="2520"/>
            <a:ext cx="6096000" cy="6855480"/>
          </a:xfrm>
          <a:prstGeom prst="rect">
            <a:avLst/>
          </a:prstGeom>
        </p:spPr>
      </p:pic>
      <p:sp>
        <p:nvSpPr>
          <p:cNvPr id="11" name="Freeform: Shape 10">
            <a:extLst>
              <a:ext uri="{FF2B5EF4-FFF2-40B4-BE49-F238E27FC236}">
                <a16:creationId xmlns:a16="http://schemas.microsoft.com/office/drawing/2014/main" id="{AE51ADB7-9C8F-9DB1-6888-686E18BE3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343" y="125160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A463A2B-B8CA-A77A-E994-8AFB12FB01FE}"/>
              </a:ext>
            </a:extLst>
          </p:cNvPr>
          <p:cNvSpPr>
            <a:spLocks noGrp="1"/>
          </p:cNvSpPr>
          <p:nvPr>
            <p:ph type="title"/>
          </p:nvPr>
        </p:nvSpPr>
        <p:spPr>
          <a:xfrm>
            <a:off x="1233056" y="2288754"/>
            <a:ext cx="3629891" cy="2283013"/>
          </a:xfrm>
        </p:spPr>
        <p:txBody>
          <a:bodyPr anchor="ctr">
            <a:noAutofit/>
          </a:bodyPr>
          <a:lstStyle/>
          <a:p>
            <a:pPr algn="ctr"/>
            <a:r>
              <a:rPr lang="en-US" sz="3200" dirty="0"/>
              <a:t>First things first brothers &amp; sisters...</a:t>
            </a:r>
            <a:endParaRPr lang="en-US" sz="3200"/>
          </a:p>
        </p:txBody>
      </p:sp>
      <p:sp>
        <p:nvSpPr>
          <p:cNvPr id="3" name="Content Placeholder 2">
            <a:extLst>
              <a:ext uri="{FF2B5EF4-FFF2-40B4-BE49-F238E27FC236}">
                <a16:creationId xmlns:a16="http://schemas.microsoft.com/office/drawing/2014/main" id="{4968CB2E-040D-34F5-5004-D1744F270E3B}"/>
              </a:ext>
            </a:extLst>
          </p:cNvPr>
          <p:cNvSpPr>
            <a:spLocks noGrp="1"/>
          </p:cNvSpPr>
          <p:nvPr>
            <p:ph idx="1"/>
          </p:nvPr>
        </p:nvSpPr>
        <p:spPr>
          <a:xfrm>
            <a:off x="7029447" y="762000"/>
            <a:ext cx="4219149" cy="5334000"/>
          </a:xfrm>
        </p:spPr>
        <p:txBody>
          <a:bodyPr vert="horz" lIns="91440" tIns="45720" rIns="91440" bIns="45720" rtlCol="0" anchor="ctr">
            <a:normAutofit/>
          </a:bodyPr>
          <a:lstStyle/>
          <a:p>
            <a:pPr marL="0" indent="0">
              <a:buNone/>
            </a:pPr>
            <a:r>
              <a:rPr lang="en" sz="3200" b="1" dirty="0">
                <a:ea typeface="+mn-lt"/>
                <a:cs typeface="+mn-lt"/>
              </a:rPr>
              <a:t>For what shall it profit a man, if he shall gain the whole world, and lose his own soul?</a:t>
            </a:r>
            <a:endParaRPr lang="en-US" sz="3200" dirty="0"/>
          </a:p>
          <a:p>
            <a:pPr marL="0" indent="0">
              <a:buNone/>
            </a:pPr>
            <a:r>
              <a:rPr lang="en" b="1" dirty="0"/>
              <a:t>Mark 8:35</a:t>
            </a:r>
          </a:p>
        </p:txBody>
      </p:sp>
    </p:spTree>
    <p:extLst>
      <p:ext uri="{BB962C8B-B14F-4D97-AF65-F5344CB8AC3E}">
        <p14:creationId xmlns:p14="http://schemas.microsoft.com/office/powerpoint/2010/main" val="40485346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8F37-CB70-66CD-ED26-8D5E8AF8A1FD}"/>
              </a:ext>
            </a:extLst>
          </p:cNvPr>
          <p:cNvSpPr>
            <a:spLocks noGrp="1"/>
          </p:cNvSpPr>
          <p:nvPr>
            <p:ph type="title"/>
          </p:nvPr>
        </p:nvSpPr>
        <p:spPr>
          <a:xfrm>
            <a:off x="914870" y="793228"/>
            <a:ext cx="4368167" cy="2701624"/>
          </a:xfrm>
        </p:spPr>
        <p:txBody>
          <a:bodyPr>
            <a:noAutofit/>
          </a:bodyPr>
          <a:lstStyle/>
          <a:p>
            <a:r>
              <a:rPr lang="en-US" sz="4400" dirty="0"/>
              <a:t>Where is our focus friends?</a:t>
            </a:r>
          </a:p>
        </p:txBody>
      </p:sp>
      <p:sp>
        <p:nvSpPr>
          <p:cNvPr id="13" name="Rectangle 12">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descr="Black Binocular on Round Device · Free Stock Photo">
            <a:extLst>
              <a:ext uri="{FF2B5EF4-FFF2-40B4-BE49-F238E27FC236}">
                <a16:creationId xmlns:a16="http://schemas.microsoft.com/office/drawing/2014/main" id="{54E78C8B-F808-4143-7EBC-384C7933474F}"/>
              </a:ext>
            </a:extLst>
          </p:cNvPr>
          <p:cNvPicPr>
            <a:picLocks noChangeAspect="1"/>
          </p:cNvPicPr>
          <p:nvPr/>
        </p:nvPicPr>
        <p:blipFill rotWithShape="1">
          <a:blip r:embed="rId2"/>
          <a:srcRect l="20851" r="32704" b="-1"/>
          <a:stretch/>
        </p:blipFill>
        <p:spPr>
          <a:xfrm>
            <a:off x="6096000" y="10"/>
            <a:ext cx="6095999" cy="6857990"/>
          </a:xfrm>
          <a:prstGeom prst="rect">
            <a:avLst/>
          </a:prstGeom>
        </p:spPr>
      </p:pic>
    </p:spTree>
    <p:extLst>
      <p:ext uri="{BB962C8B-B14F-4D97-AF65-F5344CB8AC3E}">
        <p14:creationId xmlns:p14="http://schemas.microsoft.com/office/powerpoint/2010/main" val="4315747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ee stock photo of antique, clock, clock face">
            <a:extLst>
              <a:ext uri="{FF2B5EF4-FFF2-40B4-BE49-F238E27FC236}">
                <a16:creationId xmlns:a16="http://schemas.microsoft.com/office/drawing/2014/main" id="{9477FD67-DF49-0116-E9B5-05EE418D2DE3}"/>
              </a:ext>
            </a:extLst>
          </p:cNvPr>
          <p:cNvPicPr>
            <a:picLocks noChangeAspect="1"/>
          </p:cNvPicPr>
          <p:nvPr/>
        </p:nvPicPr>
        <p:blipFill rotWithShape="1">
          <a:blip r:embed="rId2"/>
          <a:srcRect l="30769" r="19213" b="1"/>
          <a:stretch/>
        </p:blipFill>
        <p:spPr>
          <a:xfrm>
            <a:off x="1" y="2520"/>
            <a:ext cx="6096000" cy="6855480"/>
          </a:xfrm>
          <a:prstGeom prst="rect">
            <a:avLst/>
          </a:prstGeom>
        </p:spPr>
      </p:pic>
      <p:sp>
        <p:nvSpPr>
          <p:cNvPr id="11" name="Freeform: Shape 10">
            <a:extLst>
              <a:ext uri="{FF2B5EF4-FFF2-40B4-BE49-F238E27FC236}">
                <a16:creationId xmlns:a16="http://schemas.microsoft.com/office/drawing/2014/main" id="{AE51ADB7-9C8F-9DB1-6888-686E18BE33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343" y="1251602"/>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gradFill>
            <a:gsLst>
              <a:gs pos="0">
                <a:schemeClr val="accent1">
                  <a:lumMod val="60000"/>
                  <a:lumOff val="40000"/>
                  <a:alpha val="20000"/>
                </a:schemeClr>
              </a:gs>
              <a:gs pos="7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3F34E66-196E-3F8C-A280-76FFCFC3BBD0}"/>
              </a:ext>
            </a:extLst>
          </p:cNvPr>
          <p:cNvSpPr>
            <a:spLocks noGrp="1"/>
          </p:cNvSpPr>
          <p:nvPr>
            <p:ph type="title"/>
          </p:nvPr>
        </p:nvSpPr>
        <p:spPr>
          <a:xfrm>
            <a:off x="1233056" y="2288754"/>
            <a:ext cx="3629891" cy="2283013"/>
          </a:xfrm>
        </p:spPr>
        <p:txBody>
          <a:bodyPr anchor="ctr">
            <a:normAutofit/>
          </a:bodyPr>
          <a:lstStyle/>
          <a:p>
            <a:pPr algn="ctr"/>
            <a:r>
              <a:rPr lang="en-US" sz="4000" dirty="0"/>
              <a:t>Time is not growing...</a:t>
            </a:r>
            <a:endParaRPr lang="en-US" sz="4000"/>
          </a:p>
        </p:txBody>
      </p:sp>
      <p:sp>
        <p:nvSpPr>
          <p:cNvPr id="3" name="Content Placeholder 2">
            <a:extLst>
              <a:ext uri="{FF2B5EF4-FFF2-40B4-BE49-F238E27FC236}">
                <a16:creationId xmlns:a16="http://schemas.microsoft.com/office/drawing/2014/main" id="{58FCFC03-5525-1CC5-CB31-E999A6882267}"/>
              </a:ext>
            </a:extLst>
          </p:cNvPr>
          <p:cNvSpPr>
            <a:spLocks noGrp="1"/>
          </p:cNvSpPr>
          <p:nvPr>
            <p:ph idx="1"/>
          </p:nvPr>
        </p:nvSpPr>
        <p:spPr>
          <a:xfrm>
            <a:off x="7010632" y="442148"/>
            <a:ext cx="4219149" cy="5983111"/>
          </a:xfrm>
        </p:spPr>
        <p:txBody>
          <a:bodyPr vert="horz" lIns="91440" tIns="45720" rIns="91440" bIns="45720" rtlCol="0" anchor="ctr">
            <a:normAutofit fontScale="92500" lnSpcReduction="10000"/>
          </a:bodyPr>
          <a:lstStyle/>
          <a:p>
            <a:pPr marL="0" indent="0">
              <a:buNone/>
            </a:pPr>
            <a:r>
              <a:rPr lang="en" sz="3200" dirty="0">
                <a:ea typeface="+mn-lt"/>
                <a:cs typeface="+mn-lt"/>
              </a:rPr>
              <a:t>   And Jesus answered and said unto her, Martha, Martha, thou art careful and troubled about many things:  </a:t>
            </a:r>
            <a:r>
              <a:rPr lang="en" sz="3200" b="1" i="1" u="sng" dirty="0">
                <a:ea typeface="+mn-lt"/>
                <a:cs typeface="+mn-lt"/>
              </a:rPr>
              <a:t>But one thing is needful</a:t>
            </a:r>
            <a:r>
              <a:rPr lang="en" sz="3200" dirty="0">
                <a:ea typeface="+mn-lt"/>
                <a:cs typeface="+mn-lt"/>
              </a:rPr>
              <a:t>: and Mary hath chosen that good part, which shall not be taken away from her.</a:t>
            </a:r>
            <a:endParaRPr lang="en-US" sz="3200"/>
          </a:p>
          <a:p>
            <a:pPr marL="0" indent="0">
              <a:buNone/>
            </a:pPr>
            <a:r>
              <a:rPr lang="en" dirty="0"/>
              <a:t>Luke 10:41,42</a:t>
            </a:r>
          </a:p>
        </p:txBody>
      </p:sp>
    </p:spTree>
    <p:extLst>
      <p:ext uri="{BB962C8B-B14F-4D97-AF65-F5344CB8AC3E}">
        <p14:creationId xmlns:p14="http://schemas.microsoft.com/office/powerpoint/2010/main" val="2729456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736ACF6A-FC06-4E10-819E-2E7BC6978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5F12CF4-2DA8-61EA-0A5C-3753DDDAD1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A0C64A-4A39-FBC6-39F8-7669F4956DD6}"/>
              </a:ext>
            </a:extLst>
          </p:cNvPr>
          <p:cNvSpPr>
            <a:spLocks noGrp="1"/>
          </p:cNvSpPr>
          <p:nvPr>
            <p:ph type="title"/>
          </p:nvPr>
        </p:nvSpPr>
        <p:spPr>
          <a:xfrm>
            <a:off x="1079862" y="1905001"/>
            <a:ext cx="3936275" cy="1757938"/>
          </a:xfrm>
        </p:spPr>
        <p:txBody>
          <a:bodyPr vert="horz" lIns="91440" tIns="45720" rIns="91440" bIns="45720" rtlCol="0" anchor="b">
            <a:noAutofit/>
          </a:bodyPr>
          <a:lstStyle/>
          <a:p>
            <a:pPr algn="ctr"/>
            <a:r>
              <a:rPr lang="en-US" sz="4000" dirty="0"/>
              <a:t>We are only Pilgrams here...</a:t>
            </a:r>
          </a:p>
        </p:txBody>
      </p:sp>
      <p:pic>
        <p:nvPicPr>
          <p:cNvPr id="9" name="Content Placeholder 8" descr="A person carrying a book and a stick&#10;&#10;Description automatically generated">
            <a:extLst>
              <a:ext uri="{FF2B5EF4-FFF2-40B4-BE49-F238E27FC236}">
                <a16:creationId xmlns:a16="http://schemas.microsoft.com/office/drawing/2014/main" id="{DAF58F99-7379-E894-06B7-C21FFBE9E2E4}"/>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23500" r="1" b="1"/>
          <a:stretch/>
        </p:blipFill>
        <p:spPr>
          <a:xfrm>
            <a:off x="5531555" y="2"/>
            <a:ext cx="6660445" cy="7469481"/>
          </a:xfrm>
          <a:prstGeom prst="rect">
            <a:avLst/>
          </a:prstGeom>
        </p:spPr>
      </p:pic>
      <p:cxnSp>
        <p:nvCxnSpPr>
          <p:cNvPr id="31" name="Straight Connector 30">
            <a:extLst>
              <a:ext uri="{FF2B5EF4-FFF2-40B4-BE49-F238E27FC236}">
                <a16:creationId xmlns:a16="http://schemas.microsoft.com/office/drawing/2014/main" id="{7B9466E0-3884-B930-091B-5BB027876F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2"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700B137-F031-5826-D4E8-2017DC6D2927}"/>
              </a:ext>
            </a:extLst>
          </p:cNvPr>
          <p:cNvSpPr txBox="1"/>
          <p:nvPr/>
        </p:nvSpPr>
        <p:spPr>
          <a:xfrm>
            <a:off x="9606036" y="6657946"/>
            <a:ext cx="258596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4166479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258B98-3BD5-0A20-B0E7-944EAEB2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510612"/>
            <a:ext cx="12192000" cy="3347388"/>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1C74AEE6-9CA7-5247-DC34-99634247DF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38300" y="4596637"/>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736ACF6A-FC06-4E10-819E-2E7BC69788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9" cy="6858000"/>
          </a:xfrm>
          <a:prstGeom prst="rect">
            <a:avLst/>
          </a:prstGeom>
          <a:gradFill>
            <a:gsLst>
              <a:gs pos="20000">
                <a:schemeClr val="accent1">
                  <a:lumMod val="60000"/>
                  <a:lumOff val="40000"/>
                  <a:alpha val="0"/>
                </a:schemeClr>
              </a:gs>
              <a:gs pos="90000">
                <a:schemeClr val="accent1">
                  <a:lumMod val="60000"/>
                  <a:lumOff val="4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778AB34B-DF7D-CE16-AB75-10642A817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341" y="1247985"/>
            <a:ext cx="4357316" cy="4357316"/>
          </a:xfrm>
          <a:custGeom>
            <a:avLst/>
            <a:gdLst>
              <a:gd name="connsiteX0" fmla="*/ 2178658 w 4357316"/>
              <a:gd name="connsiteY0" fmla="*/ 0 h 4357316"/>
              <a:gd name="connsiteX1" fmla="*/ 4357316 w 4357316"/>
              <a:gd name="connsiteY1" fmla="*/ 2178658 h 4357316"/>
              <a:gd name="connsiteX2" fmla="*/ 2178658 w 4357316"/>
              <a:gd name="connsiteY2" fmla="*/ 4357316 h 4357316"/>
              <a:gd name="connsiteX3" fmla="*/ 0 w 4357316"/>
              <a:gd name="connsiteY3" fmla="*/ 2178658 h 4357316"/>
              <a:gd name="connsiteX4" fmla="*/ 2178658 w 4357316"/>
              <a:gd name="connsiteY4" fmla="*/ 0 h 4357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7316" h="4357316">
                <a:moveTo>
                  <a:pt x="2178658" y="0"/>
                </a:moveTo>
                <a:cubicBezTo>
                  <a:pt x="3381898" y="0"/>
                  <a:pt x="4357316" y="975418"/>
                  <a:pt x="4357316" y="2178658"/>
                </a:cubicBezTo>
                <a:cubicBezTo>
                  <a:pt x="4357316" y="3381898"/>
                  <a:pt x="3381898" y="4357316"/>
                  <a:pt x="2178658" y="4357316"/>
                </a:cubicBezTo>
                <a:cubicBezTo>
                  <a:pt x="975418" y="4357316"/>
                  <a:pt x="0" y="3381898"/>
                  <a:pt x="0" y="2178658"/>
                </a:cubicBezTo>
                <a:cubicBezTo>
                  <a:pt x="0" y="975418"/>
                  <a:pt x="975418" y="0"/>
                  <a:pt x="217865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65DDFE-01BD-24EF-87A8-36AB33AB9E2B}"/>
              </a:ext>
            </a:extLst>
          </p:cNvPr>
          <p:cNvSpPr>
            <a:spLocks noGrp="1"/>
          </p:cNvSpPr>
          <p:nvPr>
            <p:ph type="title"/>
          </p:nvPr>
        </p:nvSpPr>
        <p:spPr>
          <a:xfrm>
            <a:off x="1079862" y="2285999"/>
            <a:ext cx="3936275" cy="1376939"/>
          </a:xfrm>
        </p:spPr>
        <p:txBody>
          <a:bodyPr vert="horz" lIns="91440" tIns="45720" rIns="91440" bIns="45720" rtlCol="0" anchor="b">
            <a:noAutofit/>
          </a:bodyPr>
          <a:lstStyle/>
          <a:p>
            <a:pPr algn="ctr">
              <a:lnSpc>
                <a:spcPct val="110000"/>
              </a:lnSpc>
            </a:pPr>
            <a:r>
              <a:rPr lang="en-US" sz="3200"/>
              <a:t>It is hard to know what to focus on!</a:t>
            </a:r>
          </a:p>
        </p:txBody>
      </p:sp>
      <p:pic>
        <p:nvPicPr>
          <p:cNvPr id="4" name="Content Placeholder 3" descr="HD wallpaper: eyeglasses with black frames, selective focus photography of black framed ...">
            <a:extLst>
              <a:ext uri="{FF2B5EF4-FFF2-40B4-BE49-F238E27FC236}">
                <a16:creationId xmlns:a16="http://schemas.microsoft.com/office/drawing/2014/main" id="{C387B98A-F3C4-387F-91E3-B577A5D68649}"/>
              </a:ext>
            </a:extLst>
          </p:cNvPr>
          <p:cNvPicPr>
            <a:picLocks noGrp="1" noChangeAspect="1"/>
          </p:cNvPicPr>
          <p:nvPr>
            <p:ph idx="1"/>
          </p:nvPr>
        </p:nvPicPr>
        <p:blipFill rotWithShape="1">
          <a:blip r:embed="rId2">
            <a:alphaModFix/>
          </a:blip>
          <a:srcRect l="18205" r="22684"/>
          <a:stretch/>
        </p:blipFill>
        <p:spPr>
          <a:xfrm>
            <a:off x="6096000" y="-2357"/>
            <a:ext cx="6096000" cy="6858000"/>
          </a:xfrm>
          <a:prstGeom prst="rect">
            <a:avLst/>
          </a:prstGeom>
        </p:spPr>
      </p:pic>
      <p:cxnSp>
        <p:nvCxnSpPr>
          <p:cNvPr id="19" name="Straight Connector 18">
            <a:extLst>
              <a:ext uri="{FF2B5EF4-FFF2-40B4-BE49-F238E27FC236}">
                <a16:creationId xmlns:a16="http://schemas.microsoft.com/office/drawing/2014/main" id="{5B406242-D8AF-ECAE-058A-D2702DB89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62423" y="395142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815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20EB48-5002-116E-1AE8-CC67FBB2B6DF}"/>
              </a:ext>
            </a:extLst>
          </p:cNvPr>
          <p:cNvSpPr>
            <a:spLocks noGrp="1"/>
          </p:cNvSpPr>
          <p:nvPr>
            <p:ph type="title"/>
          </p:nvPr>
        </p:nvSpPr>
        <p:spPr>
          <a:xfrm>
            <a:off x="952500" y="219377"/>
            <a:ext cx="4189427" cy="2099549"/>
          </a:xfrm>
        </p:spPr>
        <p:txBody>
          <a:bodyPr>
            <a:noAutofit/>
          </a:bodyPr>
          <a:lstStyle/>
          <a:p>
            <a:r>
              <a:rPr lang="en-US" sz="4000"/>
              <a:t>Worldly VS spiritual causes</a:t>
            </a:r>
          </a:p>
        </p:txBody>
      </p:sp>
      <p:sp>
        <p:nvSpPr>
          <p:cNvPr id="15" name="Rectangle 14">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F4C6669-95A1-9CE9-9CB7-99DA92E11500}"/>
              </a:ext>
            </a:extLst>
          </p:cNvPr>
          <p:cNvSpPr>
            <a:spLocks noGrp="1"/>
          </p:cNvSpPr>
          <p:nvPr>
            <p:ph idx="1"/>
          </p:nvPr>
        </p:nvSpPr>
        <p:spPr>
          <a:xfrm>
            <a:off x="952500" y="2285997"/>
            <a:ext cx="4191000" cy="3890965"/>
          </a:xfrm>
        </p:spPr>
        <p:txBody>
          <a:bodyPr vert="horz" lIns="91440" tIns="45720" rIns="91440" bIns="45720" rtlCol="0" anchor="t">
            <a:noAutofit/>
          </a:bodyPr>
          <a:lstStyle/>
          <a:p>
            <a:pPr marL="0" indent="0">
              <a:buNone/>
            </a:pPr>
            <a:r>
              <a:rPr lang="en-US" sz="3200"/>
              <a:t>Some see these conflicts from mostly a political or secular point of view, and seem  unable to  see  further than that...</a:t>
            </a:r>
          </a:p>
        </p:txBody>
      </p:sp>
      <p:pic>
        <p:nvPicPr>
          <p:cNvPr id="4" name="Picture 3" descr="A close up of a person&amp;#39;s eye&#10;&#10;Description automatically generated">
            <a:extLst>
              <a:ext uri="{FF2B5EF4-FFF2-40B4-BE49-F238E27FC236}">
                <a16:creationId xmlns:a16="http://schemas.microsoft.com/office/drawing/2014/main" id="{C83440E8-FD22-89B8-3847-C363067A095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9759" r="10241"/>
          <a:stretch/>
        </p:blipFill>
        <p:spPr>
          <a:xfrm>
            <a:off x="6096000" y="10"/>
            <a:ext cx="6095999" cy="6857990"/>
          </a:xfrm>
          <a:prstGeom prst="rect">
            <a:avLst/>
          </a:prstGeom>
        </p:spPr>
      </p:pic>
      <p:sp>
        <p:nvSpPr>
          <p:cNvPr id="5" name="TextBox 4">
            <a:extLst>
              <a:ext uri="{FF2B5EF4-FFF2-40B4-BE49-F238E27FC236}">
                <a16:creationId xmlns:a16="http://schemas.microsoft.com/office/drawing/2014/main" id="{5A6A5BF2-0F43-5E7C-F15A-F78C59B08117}"/>
              </a:ext>
            </a:extLst>
          </p:cNvPr>
          <p:cNvSpPr txBox="1"/>
          <p:nvPr/>
        </p:nvSpPr>
        <p:spPr>
          <a:xfrm>
            <a:off x="9588402" y="6657945"/>
            <a:ext cx="2603597"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377035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669F72C-E3FB-4C48-AEBD-AF7AC0D749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Heavenly Ambiance Free Stock Photo - Public Domain Pictures">
            <a:extLst>
              <a:ext uri="{FF2B5EF4-FFF2-40B4-BE49-F238E27FC236}">
                <a16:creationId xmlns:a16="http://schemas.microsoft.com/office/drawing/2014/main" id="{99E0596E-5E7F-1BD0-D4DB-815F6DB704F7}"/>
              </a:ext>
            </a:extLst>
          </p:cNvPr>
          <p:cNvPicPr>
            <a:picLocks noChangeAspect="1"/>
          </p:cNvPicPr>
          <p:nvPr/>
        </p:nvPicPr>
        <p:blipFill rotWithShape="1">
          <a:blip r:embed="rId2"/>
          <a:srcRect t="3690" b="8279"/>
          <a:stretch/>
        </p:blipFill>
        <p:spPr>
          <a:xfrm>
            <a:off x="1" y="10"/>
            <a:ext cx="6096000" cy="6857990"/>
          </a:xfrm>
          <a:prstGeom prst="rect">
            <a:avLst/>
          </a:prstGeom>
        </p:spPr>
      </p:pic>
      <p:sp>
        <p:nvSpPr>
          <p:cNvPr id="14" name="Rectangle 13">
            <a:extLst>
              <a:ext uri="{FF2B5EF4-FFF2-40B4-BE49-F238E27FC236}">
                <a16:creationId xmlns:a16="http://schemas.microsoft.com/office/drawing/2014/main" id="{35D03616-DDAC-8A04-EAA4-4B785713F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74117"/>
            <a:ext cx="6096001" cy="3689633"/>
          </a:xfrm>
          <a:prstGeom prst="rect">
            <a:avLst/>
          </a:prstGeom>
          <a:gradFill>
            <a:gsLst>
              <a:gs pos="57000">
                <a:schemeClr val="accent1">
                  <a:lumMod val="60000"/>
                  <a:lumOff val="40000"/>
                  <a:alpha val="91000"/>
                </a:schemeClr>
              </a:gs>
              <a:gs pos="2000">
                <a:schemeClr val="accent1">
                  <a:lumMod val="60000"/>
                  <a:lumOff val="40000"/>
                  <a:alpha val="0"/>
                </a:schemeClr>
              </a:gs>
              <a:gs pos="100000">
                <a:schemeClr val="accent1">
                  <a:lumMod val="60000"/>
                  <a:lumOff val="4000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91C2E0-A439-075F-375E-72BE15F27064}"/>
              </a:ext>
            </a:extLst>
          </p:cNvPr>
          <p:cNvSpPr>
            <a:spLocks noGrp="1"/>
          </p:cNvSpPr>
          <p:nvPr>
            <p:ph type="title"/>
          </p:nvPr>
        </p:nvSpPr>
        <p:spPr>
          <a:xfrm>
            <a:off x="630296" y="3767667"/>
            <a:ext cx="4834190" cy="2332318"/>
          </a:xfrm>
        </p:spPr>
        <p:txBody>
          <a:bodyPr anchor="b">
            <a:normAutofit/>
          </a:bodyPr>
          <a:lstStyle/>
          <a:p>
            <a:pPr algn="ctr"/>
            <a:r>
              <a:rPr lang="en-US" sz="4400"/>
              <a:t>Our paradigm </a:t>
            </a:r>
          </a:p>
        </p:txBody>
      </p:sp>
      <p:sp>
        <p:nvSpPr>
          <p:cNvPr id="3" name="Content Placeholder 2">
            <a:extLst>
              <a:ext uri="{FF2B5EF4-FFF2-40B4-BE49-F238E27FC236}">
                <a16:creationId xmlns:a16="http://schemas.microsoft.com/office/drawing/2014/main" id="{5C511522-E304-8F11-9D55-42056F27C0E9}"/>
              </a:ext>
            </a:extLst>
          </p:cNvPr>
          <p:cNvSpPr>
            <a:spLocks noGrp="1"/>
          </p:cNvSpPr>
          <p:nvPr>
            <p:ph idx="1"/>
          </p:nvPr>
        </p:nvSpPr>
        <p:spPr>
          <a:xfrm>
            <a:off x="7029448" y="762000"/>
            <a:ext cx="4219149" cy="5334000"/>
          </a:xfrm>
        </p:spPr>
        <p:txBody>
          <a:bodyPr vert="horz" lIns="91440" tIns="45720" rIns="91440" bIns="45720" rtlCol="0" anchor="ctr">
            <a:normAutofit/>
          </a:bodyPr>
          <a:lstStyle/>
          <a:p>
            <a:pPr marL="0" indent="0">
              <a:buNone/>
            </a:pPr>
            <a:r>
              <a:rPr lang="en-US" sz="3200" dirty="0">
                <a:ea typeface="+mn-lt"/>
                <a:cs typeface="+mn-lt"/>
              </a:rPr>
              <a:t>...And there was war in heaven: Michael and his angels fought against the dragon; and the dragon fought and his angels,...</a:t>
            </a:r>
            <a:endParaRPr lang="en-US" sz="3200" dirty="0"/>
          </a:p>
          <a:p>
            <a:endParaRPr lang="en-US"/>
          </a:p>
        </p:txBody>
      </p:sp>
    </p:spTree>
    <p:extLst>
      <p:ext uri="{BB962C8B-B14F-4D97-AF65-F5344CB8AC3E}">
        <p14:creationId xmlns:p14="http://schemas.microsoft.com/office/powerpoint/2010/main" val="18191839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275F93A-238B-53DE-23B1-1BC37C08721D}"/>
              </a:ext>
            </a:extLst>
          </p:cNvPr>
          <p:cNvSpPr>
            <a:spLocks noGrp="1"/>
          </p:cNvSpPr>
          <p:nvPr>
            <p:ph idx="1"/>
          </p:nvPr>
        </p:nvSpPr>
        <p:spPr>
          <a:xfrm>
            <a:off x="209315" y="150516"/>
            <a:ext cx="5225814" cy="6600297"/>
          </a:xfrm>
        </p:spPr>
        <p:txBody>
          <a:bodyPr vert="horz" lIns="91440" tIns="45720" rIns="91440" bIns="45720" rtlCol="0" anchor="t">
            <a:noAutofit/>
          </a:bodyPr>
          <a:lstStyle/>
          <a:p>
            <a:pPr marL="0" indent="0">
              <a:buNone/>
            </a:pPr>
            <a:r>
              <a:rPr lang="en-US" sz="3200">
                <a:ea typeface="+mn-lt"/>
                <a:cs typeface="+mn-lt"/>
              </a:rPr>
              <a:t>And prevailed not; neither was their place found any more in heaven. And the great dragon was cast out, that old serpent, called the Devil, and Satan, which </a:t>
            </a:r>
            <a:r>
              <a:rPr lang="en-US" sz="3200" u="sng" err="1">
                <a:ea typeface="+mn-lt"/>
                <a:cs typeface="+mn-lt"/>
              </a:rPr>
              <a:t>deceiveth</a:t>
            </a:r>
            <a:r>
              <a:rPr lang="en-US" sz="3200" u="sng">
                <a:ea typeface="+mn-lt"/>
                <a:cs typeface="+mn-lt"/>
              </a:rPr>
              <a:t> the whole world</a:t>
            </a:r>
            <a:r>
              <a:rPr lang="en-US" sz="3200">
                <a:ea typeface="+mn-lt"/>
                <a:cs typeface="+mn-lt"/>
              </a:rPr>
              <a:t>: he was cast out into the earth, and his angels were cast out with him.</a:t>
            </a:r>
            <a:endParaRPr lang="en-US" sz="3200"/>
          </a:p>
          <a:p>
            <a:pPr marL="0" indent="0">
              <a:buNone/>
            </a:pPr>
            <a:r>
              <a:rPr lang="en-US" sz="3200"/>
              <a:t>Rev 12:7-9</a:t>
            </a:r>
          </a:p>
        </p:txBody>
      </p:sp>
      <p:pic>
        <p:nvPicPr>
          <p:cNvPr id="4" name="Picture 3" descr="A view of the earth from space&#10;&#10;Description automatically generated">
            <a:extLst>
              <a:ext uri="{FF2B5EF4-FFF2-40B4-BE49-F238E27FC236}">
                <a16:creationId xmlns:a16="http://schemas.microsoft.com/office/drawing/2014/main" id="{1F735459-2002-7F49-3F6D-A2FBBEBF6DA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6317" r="21017" b="1"/>
          <a:stretch/>
        </p:blipFill>
        <p:spPr>
          <a:xfrm>
            <a:off x="6096000" y="10"/>
            <a:ext cx="6095999" cy="6857990"/>
          </a:xfrm>
          <a:prstGeom prst="rect">
            <a:avLst/>
          </a:prstGeom>
        </p:spPr>
      </p:pic>
      <p:sp>
        <p:nvSpPr>
          <p:cNvPr id="5" name="TextBox 4">
            <a:extLst>
              <a:ext uri="{FF2B5EF4-FFF2-40B4-BE49-F238E27FC236}">
                <a16:creationId xmlns:a16="http://schemas.microsoft.com/office/drawing/2014/main" id="{2742E99B-F459-FE19-D69B-605017850F0C}"/>
              </a:ext>
            </a:extLst>
          </p:cNvPr>
          <p:cNvSpPr txBox="1"/>
          <p:nvPr/>
        </p:nvSpPr>
        <p:spPr>
          <a:xfrm>
            <a:off x="9755114" y="6657945"/>
            <a:ext cx="2436885"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490928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DAD064D-86F0-42ED-B520-996898579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24285-1391-B4E7-480B-71D5D3993AA4}"/>
              </a:ext>
            </a:extLst>
          </p:cNvPr>
          <p:cNvSpPr>
            <a:spLocks noGrp="1"/>
          </p:cNvSpPr>
          <p:nvPr>
            <p:ph type="title"/>
          </p:nvPr>
        </p:nvSpPr>
        <p:spPr>
          <a:xfrm>
            <a:off x="914870" y="379301"/>
            <a:ext cx="4264686" cy="4122143"/>
          </a:xfrm>
        </p:spPr>
        <p:txBody>
          <a:bodyPr>
            <a:normAutofit/>
          </a:bodyPr>
          <a:lstStyle/>
          <a:p>
            <a:pPr>
              <a:lnSpc>
                <a:spcPct val="110000"/>
              </a:lnSpc>
            </a:pPr>
            <a:r>
              <a:rPr lang="en-US" sz="4000"/>
              <a:t>We should view all the happenings in this world through this Lense </a:t>
            </a:r>
          </a:p>
        </p:txBody>
      </p:sp>
      <p:sp>
        <p:nvSpPr>
          <p:cNvPr id="20" name="Rectangle 19">
            <a:extLst>
              <a:ext uri="{FF2B5EF4-FFF2-40B4-BE49-F238E27FC236}">
                <a16:creationId xmlns:a16="http://schemas.microsoft.com/office/drawing/2014/main" id="{17A4D85E-F98A-F670-16C3-7B2B0DA3A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217781"/>
            <a:ext cx="6096000" cy="3640219"/>
          </a:xfrm>
          <a:prstGeom prst="rect">
            <a:avLst/>
          </a:prstGeom>
          <a:gradFill>
            <a:gsLst>
              <a:gs pos="14000">
                <a:schemeClr val="accent1">
                  <a:lumMod val="60000"/>
                  <a:lumOff val="40000"/>
                  <a:alpha val="0"/>
                </a:schemeClr>
              </a:gs>
              <a:gs pos="100000">
                <a:schemeClr val="accent1">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Royalty-Free photo: Round magnifying glass with black frame | PickPik">
            <a:extLst>
              <a:ext uri="{FF2B5EF4-FFF2-40B4-BE49-F238E27FC236}">
                <a16:creationId xmlns:a16="http://schemas.microsoft.com/office/drawing/2014/main" id="{BE9D82AE-3DBA-428B-CF05-7DD424AFED55}"/>
              </a:ext>
            </a:extLst>
          </p:cNvPr>
          <p:cNvPicPr>
            <a:picLocks noChangeAspect="1"/>
          </p:cNvPicPr>
          <p:nvPr/>
        </p:nvPicPr>
        <p:blipFill rotWithShape="1">
          <a:blip r:embed="rId2"/>
          <a:srcRect l="30903" r="9986"/>
          <a:stretch/>
        </p:blipFill>
        <p:spPr>
          <a:xfrm>
            <a:off x="6096000" y="10"/>
            <a:ext cx="6095999" cy="6857990"/>
          </a:xfrm>
          <a:prstGeom prst="rect">
            <a:avLst/>
          </a:prstGeom>
        </p:spPr>
      </p:pic>
    </p:spTree>
    <p:extLst>
      <p:ext uri="{BB962C8B-B14F-4D97-AF65-F5344CB8AC3E}">
        <p14:creationId xmlns:p14="http://schemas.microsoft.com/office/powerpoint/2010/main" val="971202567"/>
      </p:ext>
    </p:extLst>
  </p:cSld>
  <p:clrMapOvr>
    <a:masterClrMapping/>
  </p:clrMapOvr>
</p:sld>
</file>

<file path=ppt/theme/theme1.xml><?xml version="1.0" encoding="utf-8"?>
<a:theme xmlns:a="http://schemas.openxmlformats.org/drawingml/2006/main" name="AfterglowVTI">
  <a:themeElements>
    <a:clrScheme name="Custom 7">
      <a:dk1>
        <a:sysClr val="windowText" lastClr="000000"/>
      </a:dk1>
      <a:lt1>
        <a:sysClr val="window" lastClr="FFFFFF"/>
      </a:lt1>
      <a:dk2>
        <a:srgbClr val="0A2E36"/>
      </a:dk2>
      <a:lt2>
        <a:srgbClr val="E7E6E6"/>
      </a:lt2>
      <a:accent1>
        <a:srgbClr val="188659"/>
      </a:accent1>
      <a:accent2>
        <a:srgbClr val="A3A300"/>
      </a:accent2>
      <a:accent3>
        <a:srgbClr val="00ADA8"/>
      </a:accent3>
      <a:accent4>
        <a:srgbClr val="EA0440"/>
      </a:accent4>
      <a:accent5>
        <a:srgbClr val="92278F"/>
      </a:accent5>
      <a:accent6>
        <a:srgbClr val="E15BC1"/>
      </a:accent6>
      <a:hlink>
        <a:srgbClr val="188659"/>
      </a:hlink>
      <a:folHlink>
        <a:srgbClr val="EA0440"/>
      </a:folHlink>
    </a:clrScheme>
    <a:fontScheme name="Trade Gothic">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terglowVTI" id="{804DBEB7-1920-4C72-A0CB-091339F1875F}" vid="{D4C59F5A-9ECA-4C96-BDFD-0606A75324E3}"/>
    </a:ext>
  </a:extLst>
</a:theme>
</file>

<file path=docProps/app.xml><?xml version="1.0" encoding="utf-8"?>
<Properties xmlns="http://schemas.openxmlformats.org/officeDocument/2006/extended-properties" xmlns:vt="http://schemas.openxmlformats.org/officeDocument/2006/docPropsVTypes">
  <Template>office theme</Template>
  <TotalTime>3</TotalTime>
  <Words>1324</Words>
  <Application>Microsoft Office PowerPoint</Application>
  <PresentationFormat>Widescreen</PresentationFormat>
  <Paragraphs>91</Paragraphs>
  <Slides>46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Trade Gothic Next Cond</vt:lpstr>
      <vt:lpstr>Trade Gothic Next Light</vt:lpstr>
      <vt:lpstr>AfterglowVTI</vt:lpstr>
      <vt:lpstr>Focus</vt:lpstr>
      <vt:lpstr>There is a great deal going on in our world...</vt:lpstr>
      <vt:lpstr>Conflict, Wars and rumors of war...</vt:lpstr>
      <vt:lpstr>Massive protests and unrest</vt:lpstr>
      <vt:lpstr>It is hard to know what to focus on!</vt:lpstr>
      <vt:lpstr>Worldly VS spiritual causes</vt:lpstr>
      <vt:lpstr>Our paradigm </vt:lpstr>
      <vt:lpstr>PowerPoint Presentation</vt:lpstr>
      <vt:lpstr>We should view all the happenings in this world through this Lense </vt:lpstr>
      <vt:lpstr>The real cause of the conflict in the middle east</vt:lpstr>
      <vt:lpstr>Faulty interpretation of scripture at the heart of this conflict!</vt:lpstr>
      <vt:lpstr>Three abrihamic "faiths"</vt:lpstr>
      <vt:lpstr>Three deceived ideas regarding prophecy</vt:lpstr>
      <vt:lpstr>The author of these deceptions is the devil who plays scrabble with prophecy </vt:lpstr>
      <vt:lpstr>For the Christians he uses...</vt:lpstr>
      <vt:lpstr>PowerPoint Presentation</vt:lpstr>
      <vt:lpstr>So there must be a temple built</vt:lpstr>
      <vt:lpstr>For the jews he uses their rejection of Jesus as the true messiah; which drives them to try to re-establish the temple &amp; its sacrificial services destroyed by the romans   </vt:lpstr>
      <vt:lpstr>So there must be a temple built</vt:lpstr>
      <vt:lpstr>For the Muslims;  he uses the misapplication of promise/prophecy... God's promise of salvation through the son of promise they attribute to Ishmail not Isacc...</vt:lpstr>
      <vt:lpstr>...There must not be a temple built!</vt:lpstr>
      <vt:lpstr>   And so we have had a terrible conflict authored by the father of lies.     Each religion convinced they are right!</vt:lpstr>
      <vt:lpstr>The truth</vt:lpstr>
      <vt:lpstr>The Sanctuary</vt:lpstr>
      <vt:lpstr>PowerPoint Presentation</vt:lpstr>
      <vt:lpstr>PowerPoint Presentation</vt:lpstr>
      <vt:lpstr>PowerPoint Presentation</vt:lpstr>
      <vt:lpstr>Question #1</vt:lpstr>
      <vt:lpstr>Answer...</vt:lpstr>
      <vt:lpstr>Question #2</vt:lpstr>
      <vt:lpstr>answer...</vt:lpstr>
      <vt:lpstr>hackneyed expressions</vt:lpstr>
      <vt:lpstr>Definition:</vt:lpstr>
      <vt:lpstr>Pleading &amp; Intercession...</vt:lpstr>
      <vt:lpstr>Disruptive text...</vt:lpstr>
      <vt:lpstr>Advocate </vt:lpstr>
      <vt:lpstr>Does Jesus need to talk himself into our salvation?</vt:lpstr>
      <vt:lpstr>Individual duty and responsibility regarding the sanctuary doctrine...</vt:lpstr>
      <vt:lpstr>PowerPoint Presentation</vt:lpstr>
      <vt:lpstr>Question... (and I've asked it before)...</vt:lpstr>
      <vt:lpstr>A more personal &amp; burning Question...</vt:lpstr>
      <vt:lpstr>A good place to start...</vt:lpstr>
      <vt:lpstr>First things first brothers &amp; sisters...</vt:lpstr>
      <vt:lpstr>Where is our focus friends?</vt:lpstr>
      <vt:lpstr>Time is not growing...</vt:lpstr>
      <vt:lpstr>We are only Pilgrams here...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Focus</dc:subject>
  <dc:creator/>
  <cp:keywords>Focus</cp:keywords>
  <dc:description>Focus</dc:description>
  <cp:lastModifiedBy>Keith</cp:lastModifiedBy>
  <cp:revision>383</cp:revision>
  <dcterms:created xsi:type="dcterms:W3CDTF">2023-11-11T15:11:36Z</dcterms:created>
  <dcterms:modified xsi:type="dcterms:W3CDTF">2023-11-18T02:09:24Z</dcterms:modified>
</cp:coreProperties>
</file>