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427FE-BC37-4C32-8C98-6A3218093E1F}" v="2" dt="2023-03-25T16:27:32.288"/>
    <p1510:client id="{D4D2F797-B6C8-4D54-B8F5-1C26DF084F9A}" v="115" dt="2023-03-25T16:45:40.502"/>
    <p1510:client id="{E70F11C2-A288-410D-BBEB-2FC9A421F7B5}" v="641" dt="2023-03-25T17:39:26.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868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3465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06211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16809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4942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6364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9902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7634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4057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607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1553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517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585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814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3279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087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6384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2735198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3.png"/><Relationship Id="rId7" Type="http://schemas.openxmlformats.org/officeDocument/2006/relationships/hyperlink" Target="https://awomanofsubstanceandcharacter.blogspot.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flickr.com/photos/29968788@N00/2998679396/" TargetMode="External"/><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epitemnein-epitomic.blogspot.com/2012/10/gods-divine-purpose-for-life.html" TargetMode="External"/><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unis.eea.europa.eu/species/Vipera%20aspi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nfoethicsandlit.blogspot.com/2006_01_01_archive.html"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4637210"/>
          </a:xfrm>
        </p:spPr>
        <p:txBody>
          <a:bodyPr/>
          <a:lstStyle/>
          <a:p>
            <a:pPr algn="ctr"/>
            <a:r>
              <a:rPr lang="en-US" b="1">
                <a:ea typeface="+mj-lt"/>
                <a:cs typeface="+mj-lt"/>
              </a:rPr>
              <a:t>The Everlasting Gospel Part III</a:t>
            </a:r>
            <a:endParaRPr lang="en-US"/>
          </a:p>
          <a:p>
            <a:pPr algn="ctr"/>
            <a:r>
              <a:rPr lang="en-US" b="1">
                <a:ea typeface="+mj-lt"/>
                <a:cs typeface="+mj-lt"/>
              </a:rPr>
              <a:t>The Hope of Glory</a:t>
            </a:r>
            <a:endParaRPr lang="en-US"/>
          </a:p>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6EC0-86C0-A9CE-5C3E-022DFEEC5D59}"/>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5623D63F-BDC0-31DF-F919-09E9E271F48A}"/>
              </a:ext>
            </a:extLst>
          </p:cNvPr>
          <p:cNvSpPr>
            <a:spLocks noGrp="1"/>
          </p:cNvSpPr>
          <p:nvPr>
            <p:ph idx="1"/>
          </p:nvPr>
        </p:nvSpPr>
        <p:spPr/>
        <p:txBody>
          <a:bodyPr vert="horz" lIns="91440" tIns="45720" rIns="91440" bIns="45720" rtlCol="0" anchor="t">
            <a:normAutofit/>
          </a:bodyPr>
          <a:lstStyle/>
          <a:p>
            <a:pPr marL="0" indent="0">
              <a:buClr>
                <a:srgbClr val="8AD0D6"/>
              </a:buClr>
              <a:buNone/>
            </a:pPr>
            <a:r>
              <a:rPr lang="en-US" sz="3600" dirty="0"/>
              <a:t>How are we to enter into that city where nothing sinful will ever enter in, when we still possess our sinful nature we inherited from Adam?</a:t>
            </a:r>
            <a:endParaRPr lang="en-US"/>
          </a:p>
        </p:txBody>
      </p:sp>
    </p:spTree>
    <p:extLst>
      <p:ext uri="{BB962C8B-B14F-4D97-AF65-F5344CB8AC3E}">
        <p14:creationId xmlns:p14="http://schemas.microsoft.com/office/powerpoint/2010/main" val="357770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A136F48-8EC0-A627-53C2-74DB094CA780}"/>
              </a:ext>
            </a:extLst>
          </p:cNvPr>
          <p:cNvPicPr>
            <a:picLocks noChangeAspect="1"/>
          </p:cNvPicPr>
          <p:nvPr/>
        </p:nvPicPr>
        <p:blipFill rotWithShape="1">
          <a:blip r:embed="rId6">
            <a:alphaModFix amt="40000"/>
            <a:extLst>
              <a:ext uri="{837473B0-CC2E-450A-ABE3-18F120FF3D39}">
                <a1611:picAttrSrcUrl xmlns:a1611="http://schemas.microsoft.com/office/drawing/2016/11/main" r:id="rId7"/>
              </a:ext>
            </a:extLst>
          </a:blip>
          <a:srcRect t="8457" b="7273"/>
          <a:stretch/>
        </p:blipFill>
        <p:spPr>
          <a:xfrm>
            <a:off x="20" y="10"/>
            <a:ext cx="12191980" cy="6857990"/>
          </a:xfrm>
          <a:prstGeom prst="rect">
            <a:avLst/>
          </a:prstGeom>
        </p:spPr>
      </p:pic>
      <p:sp>
        <p:nvSpPr>
          <p:cNvPr id="2" name="Title 1">
            <a:extLst>
              <a:ext uri="{FF2B5EF4-FFF2-40B4-BE49-F238E27FC236}">
                <a16:creationId xmlns:a16="http://schemas.microsoft.com/office/drawing/2014/main" id="{711A2907-1870-C232-3F0F-7FBA514E208F}"/>
              </a:ext>
            </a:extLst>
          </p:cNvPr>
          <p:cNvSpPr>
            <a:spLocks noGrp="1"/>
          </p:cNvSpPr>
          <p:nvPr>
            <p:ph type="title"/>
          </p:nvPr>
        </p:nvSpPr>
        <p:spPr>
          <a:xfrm>
            <a:off x="2942362" y="102541"/>
            <a:ext cx="8825658" cy="3329581"/>
          </a:xfrm>
        </p:spPr>
        <p:txBody>
          <a:bodyPr vert="horz" lIns="91440" tIns="45720" rIns="91440" bIns="45720" rtlCol="0" anchor="b">
            <a:normAutofit/>
          </a:bodyPr>
          <a:lstStyle/>
          <a:p>
            <a:pPr>
              <a:lnSpc>
                <a:spcPct val="90000"/>
              </a:lnSpc>
            </a:pPr>
            <a:r>
              <a:rPr lang="en-US" sz="6000" u="sng" dirty="0">
                <a:solidFill>
                  <a:schemeClr val="tx1"/>
                </a:solidFill>
              </a:rPr>
              <a:t>Again, How Do We Get There from Here?</a:t>
            </a:r>
            <a:endParaRPr lang="en-US" sz="6000" dirty="0">
              <a:solidFill>
                <a:schemeClr val="tx1"/>
              </a:solidFill>
            </a:endParaRPr>
          </a:p>
          <a:p>
            <a:pPr>
              <a:lnSpc>
                <a:spcPct val="90000"/>
              </a:lnSpc>
            </a:pPr>
            <a:endParaRPr lang="en-US" sz="7200">
              <a:solidFill>
                <a:schemeClr val="tx1"/>
              </a:solidFill>
            </a:endParaRPr>
          </a:p>
        </p:txBody>
      </p:sp>
      <p:sp>
        <p:nvSpPr>
          <p:cNvPr id="3" name="Content Placeholder 2">
            <a:extLst>
              <a:ext uri="{FF2B5EF4-FFF2-40B4-BE49-F238E27FC236}">
                <a16:creationId xmlns:a16="http://schemas.microsoft.com/office/drawing/2014/main" id="{6A5E16B0-B755-CA00-997B-4E3E7CC42CF4}"/>
              </a:ext>
            </a:extLst>
          </p:cNvPr>
          <p:cNvSpPr>
            <a:spLocks noGrp="1"/>
          </p:cNvSpPr>
          <p:nvPr>
            <p:ph idx="1"/>
          </p:nvPr>
        </p:nvSpPr>
        <p:spPr>
          <a:xfrm>
            <a:off x="3045844" y="3507380"/>
            <a:ext cx="9220769" cy="1980901"/>
          </a:xfrm>
        </p:spPr>
        <p:txBody>
          <a:bodyPr vert="horz" lIns="91440" tIns="45720" rIns="91440" bIns="45720" rtlCol="0" anchor="t">
            <a:noAutofit/>
          </a:bodyPr>
          <a:lstStyle/>
          <a:p>
            <a:pPr marL="0" indent="0">
              <a:buNone/>
            </a:pPr>
            <a:r>
              <a:rPr lang="en-US" sz="3600" cap="all" dirty="0"/>
              <a:t>We Must be perfectly cleansed and restored to Holiness!</a:t>
            </a:r>
          </a:p>
        </p:txBody>
      </p:sp>
      <p:sp>
        <p:nvSpPr>
          <p:cNvPr id="5" name="TextBox 4">
            <a:extLst>
              <a:ext uri="{FF2B5EF4-FFF2-40B4-BE49-F238E27FC236}">
                <a16:creationId xmlns:a16="http://schemas.microsoft.com/office/drawing/2014/main" id="{A09FE417-25E7-C493-C13A-47F3F88A73D9}"/>
              </a:ext>
            </a:extLst>
          </p:cNvPr>
          <p:cNvSpPr txBox="1"/>
          <p:nvPr/>
        </p:nvSpPr>
        <p:spPr>
          <a:xfrm>
            <a:off x="9631684" y="6657945"/>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07101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C5C1-9E60-2E6B-FDE0-C2E0FCB8291D}"/>
              </a:ext>
            </a:extLst>
          </p:cNvPr>
          <p:cNvSpPr>
            <a:spLocks noGrp="1"/>
          </p:cNvSpPr>
          <p:nvPr>
            <p:ph type="title"/>
          </p:nvPr>
        </p:nvSpPr>
        <p:spPr/>
        <p:txBody>
          <a:bodyPr/>
          <a:lstStyle/>
          <a:p>
            <a:pPr algn="ctr"/>
            <a:r>
              <a:rPr lang="en-US" b="1" i="1" u="sng" dirty="0">
                <a:ea typeface="+mj-lt"/>
                <a:cs typeface="+mj-lt"/>
              </a:rPr>
              <a:t>The Old Covenant</a:t>
            </a:r>
            <a:endParaRPr lang="en-US" dirty="0"/>
          </a:p>
          <a:p>
            <a:endParaRPr lang="en-US" dirty="0"/>
          </a:p>
        </p:txBody>
      </p:sp>
      <p:sp>
        <p:nvSpPr>
          <p:cNvPr id="3" name="Content Placeholder 2">
            <a:extLst>
              <a:ext uri="{FF2B5EF4-FFF2-40B4-BE49-F238E27FC236}">
                <a16:creationId xmlns:a16="http://schemas.microsoft.com/office/drawing/2014/main" id="{076DE76E-CBBC-48B6-1E83-5265FA93E0C3}"/>
              </a:ext>
            </a:extLst>
          </p:cNvPr>
          <p:cNvSpPr>
            <a:spLocks noGrp="1"/>
          </p:cNvSpPr>
          <p:nvPr>
            <p:ph idx="1"/>
          </p:nvPr>
        </p:nvSpPr>
        <p:spPr>
          <a:xfrm>
            <a:off x="1093904" y="1507289"/>
            <a:ext cx="8946541" cy="4694072"/>
          </a:xfrm>
        </p:spPr>
        <p:txBody>
          <a:bodyPr vert="horz" lIns="91440" tIns="45720" rIns="91440" bIns="45720" rtlCol="0" anchor="t">
            <a:noAutofit/>
          </a:bodyPr>
          <a:lstStyle/>
          <a:p>
            <a:pPr marL="0" indent="0">
              <a:buNone/>
            </a:pPr>
            <a:r>
              <a:rPr lang="en-US" sz="3600" dirty="0">
                <a:ea typeface="+mj-lt"/>
                <a:cs typeface="+mj-lt"/>
              </a:rPr>
              <a:t>“</a:t>
            </a:r>
            <a:r>
              <a:rPr lang="en-US" sz="3600" i="1" dirty="0">
                <a:ea typeface="+mj-lt"/>
                <a:cs typeface="+mj-lt"/>
              </a:rPr>
              <a:t>For </a:t>
            </a:r>
            <a:r>
              <a:rPr lang="en-US" sz="3600" b="1" i="1" u="sng" dirty="0">
                <a:ea typeface="+mj-lt"/>
                <a:cs typeface="+mj-lt"/>
              </a:rPr>
              <a:t>the law </a:t>
            </a:r>
            <a:r>
              <a:rPr lang="en-US" sz="3600" dirty="0">
                <a:ea typeface="+mj-lt"/>
                <a:cs typeface="+mj-lt"/>
              </a:rPr>
              <a:t>[The sanctuary service which was an illustration of the plan of salvation] </a:t>
            </a:r>
            <a:r>
              <a:rPr lang="en-US" sz="3600" i="1" dirty="0">
                <a:ea typeface="+mj-lt"/>
                <a:cs typeface="+mj-lt"/>
              </a:rPr>
              <a:t>having </a:t>
            </a:r>
            <a:r>
              <a:rPr lang="en-US" sz="3600" i="1" u="sng" dirty="0">
                <a:ea typeface="+mj-lt"/>
                <a:cs typeface="+mj-lt"/>
              </a:rPr>
              <a:t>a shadow</a:t>
            </a:r>
            <a:r>
              <a:rPr lang="en-US" sz="3600" i="1" dirty="0">
                <a:ea typeface="+mj-lt"/>
                <a:cs typeface="+mj-lt"/>
              </a:rPr>
              <a:t> of good things to come, and not the very image of the things, can never with those sacrifices which they offered year by year continually make the comers thereunto </a:t>
            </a:r>
            <a:r>
              <a:rPr lang="en-US" sz="3600" i="1" u="sng" dirty="0">
                <a:ea typeface="+mj-lt"/>
                <a:cs typeface="+mj-lt"/>
              </a:rPr>
              <a:t>perfect...</a:t>
            </a:r>
            <a:endParaRPr lang="en-US" sz="3600" dirty="0"/>
          </a:p>
          <a:p>
            <a:pPr>
              <a:buClr>
                <a:srgbClr val="8AD0D6"/>
              </a:buClr>
            </a:pPr>
            <a:endParaRPr lang="en-US" dirty="0"/>
          </a:p>
        </p:txBody>
      </p:sp>
    </p:spTree>
    <p:extLst>
      <p:ext uri="{BB962C8B-B14F-4D97-AF65-F5344CB8AC3E}">
        <p14:creationId xmlns:p14="http://schemas.microsoft.com/office/powerpoint/2010/main" val="133466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9B116-D378-7E28-9412-51313A88B534}"/>
              </a:ext>
            </a:extLst>
          </p:cNvPr>
          <p:cNvSpPr>
            <a:spLocks noGrp="1"/>
          </p:cNvSpPr>
          <p:nvPr>
            <p:ph idx="1"/>
          </p:nvPr>
        </p:nvSpPr>
        <p:spPr>
          <a:xfrm>
            <a:off x="1103312" y="726474"/>
            <a:ext cx="8946541" cy="5521925"/>
          </a:xfrm>
        </p:spPr>
        <p:txBody>
          <a:bodyPr vert="horz" lIns="91440" tIns="45720" rIns="91440" bIns="45720" rtlCol="0" anchor="t">
            <a:noAutofit/>
          </a:bodyPr>
          <a:lstStyle/>
          <a:p>
            <a:pPr marL="0" indent="0" algn="ctr">
              <a:buNone/>
            </a:pPr>
            <a:r>
              <a:rPr lang="en-US" sz="3600" i="1" dirty="0">
                <a:ea typeface="+mj-lt"/>
                <a:cs typeface="+mj-lt"/>
              </a:rPr>
              <a:t>...For then would they not have ceased to be offered? because that the worshippers once purged should have had no more </a:t>
            </a:r>
            <a:r>
              <a:rPr lang="en-US" sz="3600" i="1" u="sng" dirty="0">
                <a:ea typeface="+mj-lt"/>
                <a:cs typeface="+mj-lt"/>
              </a:rPr>
              <a:t>conscience of sins</a:t>
            </a:r>
            <a:r>
              <a:rPr lang="en-US" sz="3600" i="1" dirty="0">
                <a:ea typeface="+mj-lt"/>
                <a:cs typeface="+mj-lt"/>
              </a:rPr>
              <a:t>. But in those sacrifices there is a remembrance again made of sins </a:t>
            </a:r>
            <a:r>
              <a:rPr lang="en-US" sz="3600" i="1" u="sng" dirty="0">
                <a:ea typeface="+mj-lt"/>
                <a:cs typeface="+mj-lt"/>
              </a:rPr>
              <a:t>every year</a:t>
            </a:r>
            <a:r>
              <a:rPr lang="en-US" sz="3600" i="1" dirty="0">
                <a:ea typeface="+mj-lt"/>
                <a:cs typeface="+mj-lt"/>
              </a:rPr>
              <a:t>. For it is not possible that the blood of bulls and of goats should take away sins.” </a:t>
            </a:r>
            <a:endParaRPr lang="en-US" sz="3600"/>
          </a:p>
          <a:p>
            <a:pPr marL="0" indent="0" algn="ctr">
              <a:buClr>
                <a:srgbClr val="8AD0D6"/>
              </a:buClr>
              <a:buNone/>
            </a:pPr>
            <a:r>
              <a:rPr lang="en-US" sz="2800" dirty="0">
                <a:ea typeface="+mj-lt"/>
                <a:cs typeface="+mj-lt"/>
              </a:rPr>
              <a:t>Heb 10:1-4</a:t>
            </a:r>
            <a:endParaRPr lang="en-US" sz="2800" dirty="0"/>
          </a:p>
          <a:p>
            <a:pPr>
              <a:buClr>
                <a:srgbClr val="8AD0D6"/>
              </a:buClr>
            </a:pPr>
            <a:endParaRPr lang="en-US" dirty="0"/>
          </a:p>
        </p:txBody>
      </p:sp>
    </p:spTree>
    <p:extLst>
      <p:ext uri="{BB962C8B-B14F-4D97-AF65-F5344CB8AC3E}">
        <p14:creationId xmlns:p14="http://schemas.microsoft.com/office/powerpoint/2010/main" val="297043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DCBE-890A-57D1-BEEB-A856CA8F0C59}"/>
              </a:ext>
            </a:extLst>
          </p:cNvPr>
          <p:cNvSpPr>
            <a:spLocks noGrp="1"/>
          </p:cNvSpPr>
          <p:nvPr>
            <p:ph type="title"/>
          </p:nvPr>
        </p:nvSpPr>
        <p:spPr/>
        <p:txBody>
          <a:bodyPr/>
          <a:lstStyle/>
          <a:p>
            <a:pPr algn="ctr"/>
            <a:r>
              <a:rPr lang="en-US" b="1" u="sng" dirty="0">
                <a:ea typeface="+mj-lt"/>
                <a:cs typeface="+mj-lt"/>
              </a:rPr>
              <a:t>A Better Hope</a:t>
            </a:r>
            <a:endParaRPr lang="en-US" dirty="0"/>
          </a:p>
          <a:p>
            <a:endParaRPr lang="en-US" dirty="0"/>
          </a:p>
        </p:txBody>
      </p:sp>
      <p:sp>
        <p:nvSpPr>
          <p:cNvPr id="3" name="Content Placeholder 2">
            <a:extLst>
              <a:ext uri="{FF2B5EF4-FFF2-40B4-BE49-F238E27FC236}">
                <a16:creationId xmlns:a16="http://schemas.microsoft.com/office/drawing/2014/main" id="{EB512553-16A7-3B1A-9088-8D576B97EE45}"/>
              </a:ext>
            </a:extLst>
          </p:cNvPr>
          <p:cNvSpPr>
            <a:spLocks noGrp="1"/>
          </p:cNvSpPr>
          <p:nvPr>
            <p:ph idx="1"/>
          </p:nvPr>
        </p:nvSpPr>
        <p:spPr/>
        <p:txBody>
          <a:bodyPr vert="horz" lIns="91440" tIns="45720" rIns="91440" bIns="45720" rtlCol="0" anchor="t">
            <a:normAutofit/>
          </a:bodyPr>
          <a:lstStyle/>
          <a:p>
            <a:pPr marL="0" indent="0" algn="ctr">
              <a:buClr>
                <a:srgbClr val="8AD0D6"/>
              </a:buClr>
              <a:buNone/>
            </a:pPr>
            <a:r>
              <a:rPr lang="en-US" sz="3600" i="1" dirty="0">
                <a:ea typeface="+mj-lt"/>
                <a:cs typeface="+mj-lt"/>
              </a:rPr>
              <a:t>For the law made nothing perfect, but the bringing in of a better </a:t>
            </a:r>
            <a:r>
              <a:rPr lang="en-US" sz="3600" b="1" i="1" u="sng" dirty="0">
                <a:ea typeface="+mj-lt"/>
                <a:cs typeface="+mj-lt"/>
              </a:rPr>
              <a:t>hope</a:t>
            </a:r>
            <a:r>
              <a:rPr lang="en-US" sz="3600" i="1" dirty="0">
                <a:ea typeface="+mj-lt"/>
                <a:cs typeface="+mj-lt"/>
              </a:rPr>
              <a:t> did </a:t>
            </a:r>
            <a:endParaRPr lang="en-US" sz="3600"/>
          </a:p>
          <a:p>
            <a:pPr marL="0" indent="0" algn="ctr">
              <a:buClr>
                <a:srgbClr val="8AD0D6"/>
              </a:buClr>
              <a:buNone/>
            </a:pPr>
            <a:r>
              <a:rPr lang="en-US" sz="3600" dirty="0">
                <a:ea typeface="+mj-lt"/>
                <a:cs typeface="+mj-lt"/>
              </a:rPr>
              <a:t>Heb 7:19</a:t>
            </a:r>
            <a:endParaRPr lang="en-US" sz="3600" dirty="0"/>
          </a:p>
          <a:p>
            <a:pPr>
              <a:buClr>
                <a:srgbClr val="8AD0D6"/>
              </a:buClr>
            </a:pPr>
            <a:endParaRPr lang="en-US" dirty="0"/>
          </a:p>
        </p:txBody>
      </p:sp>
    </p:spTree>
    <p:extLst>
      <p:ext uri="{BB962C8B-B14F-4D97-AF65-F5344CB8AC3E}">
        <p14:creationId xmlns:p14="http://schemas.microsoft.com/office/powerpoint/2010/main" val="128927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061D-AD82-7483-9A9C-9BC8CB1AF756}"/>
              </a:ext>
            </a:extLst>
          </p:cNvPr>
          <p:cNvSpPr>
            <a:spLocks noGrp="1"/>
          </p:cNvSpPr>
          <p:nvPr>
            <p:ph type="title"/>
          </p:nvPr>
        </p:nvSpPr>
        <p:spPr/>
        <p:txBody>
          <a:bodyPr/>
          <a:lstStyle/>
          <a:p>
            <a:pPr algn="ctr"/>
            <a:r>
              <a:rPr lang="en-US" b="1" u="sng" dirty="0">
                <a:ea typeface="+mj-lt"/>
                <a:cs typeface="+mj-lt"/>
              </a:rPr>
              <a:t>Hope, a biblical Definition</a:t>
            </a:r>
            <a:endParaRPr lang="en-US" dirty="0"/>
          </a:p>
          <a:p>
            <a:endParaRPr lang="en-US" dirty="0"/>
          </a:p>
        </p:txBody>
      </p:sp>
      <p:sp>
        <p:nvSpPr>
          <p:cNvPr id="3" name="Content Placeholder 2">
            <a:extLst>
              <a:ext uri="{FF2B5EF4-FFF2-40B4-BE49-F238E27FC236}">
                <a16:creationId xmlns:a16="http://schemas.microsoft.com/office/drawing/2014/main" id="{3C7EF540-26E4-8CF2-A07A-93C0C8DFF91C}"/>
              </a:ext>
            </a:extLst>
          </p:cNvPr>
          <p:cNvSpPr>
            <a:spLocks noGrp="1"/>
          </p:cNvSpPr>
          <p:nvPr>
            <p:ph idx="1"/>
          </p:nvPr>
        </p:nvSpPr>
        <p:spPr/>
        <p:txBody>
          <a:bodyPr vert="horz" lIns="91440" tIns="45720" rIns="91440" bIns="45720" rtlCol="0" anchor="t">
            <a:normAutofit/>
          </a:bodyPr>
          <a:lstStyle/>
          <a:p>
            <a:pPr marL="0" indent="0" algn="ctr">
              <a:buNone/>
            </a:pPr>
            <a:r>
              <a:rPr lang="en-US" sz="3200" b="1" dirty="0">
                <a:ea typeface="+mj-lt"/>
                <a:cs typeface="+mj-lt"/>
              </a:rPr>
              <a:t>1680</a:t>
            </a:r>
            <a:r>
              <a:rPr lang="en-US" sz="3200" dirty="0">
                <a:ea typeface="+mj-lt"/>
                <a:cs typeface="+mj-lt"/>
              </a:rPr>
              <a:t> </a:t>
            </a:r>
            <a:r>
              <a:rPr lang="en-US" sz="3200" i="1" dirty="0" err="1">
                <a:ea typeface="+mj-lt"/>
                <a:cs typeface="+mj-lt"/>
              </a:rPr>
              <a:t>elpís</a:t>
            </a:r>
            <a:r>
              <a:rPr lang="en-US" sz="3200" dirty="0">
                <a:ea typeface="+mj-lt"/>
                <a:cs typeface="+mj-lt"/>
              </a:rPr>
              <a:t> (from </a:t>
            </a:r>
            <a:r>
              <a:rPr lang="en-US" sz="3200" i="1" dirty="0" err="1">
                <a:ea typeface="+mj-lt"/>
                <a:cs typeface="+mj-lt"/>
              </a:rPr>
              <a:t>elpō</a:t>
            </a:r>
            <a:r>
              <a:rPr lang="en-US" sz="3200" dirty="0">
                <a:ea typeface="+mj-lt"/>
                <a:cs typeface="+mj-lt"/>
              </a:rPr>
              <a:t>, "to anticipate, welcome") – properly, expectation of what is sure (certain); </a:t>
            </a:r>
            <a:r>
              <a:rPr lang="en-US" sz="3200" i="1" dirty="0">
                <a:ea typeface="+mj-lt"/>
                <a:cs typeface="+mj-lt"/>
              </a:rPr>
              <a:t>hope</a:t>
            </a:r>
            <a:r>
              <a:rPr lang="en-US" sz="3200" dirty="0">
                <a:ea typeface="+mj-lt"/>
                <a:cs typeface="+mj-lt"/>
              </a:rPr>
              <a:t>. </a:t>
            </a:r>
            <a:r>
              <a:rPr lang="en-US" sz="1800" dirty="0">
                <a:ea typeface="+mj-lt"/>
                <a:cs typeface="+mj-lt"/>
              </a:rPr>
              <a:t>-Helps Word studies</a:t>
            </a:r>
            <a:endParaRPr lang="en-US" sz="1800" dirty="0"/>
          </a:p>
          <a:p>
            <a:pPr marL="0" indent="0" algn="ctr">
              <a:buClr>
                <a:srgbClr val="8AD0D6"/>
              </a:buClr>
              <a:buNone/>
            </a:pPr>
            <a:r>
              <a:rPr lang="en-US" sz="3200" dirty="0">
                <a:ea typeface="+mj-lt"/>
                <a:cs typeface="+mj-lt"/>
              </a:rPr>
              <a:t>For we are saved by hope: but hope that is seen is not hope: for what a man </a:t>
            </a:r>
            <a:r>
              <a:rPr lang="en-US" sz="3200" dirty="0" err="1">
                <a:ea typeface="+mj-lt"/>
                <a:cs typeface="+mj-lt"/>
              </a:rPr>
              <a:t>seeth</a:t>
            </a:r>
            <a:r>
              <a:rPr lang="en-US" sz="3200" dirty="0">
                <a:ea typeface="+mj-lt"/>
                <a:cs typeface="+mj-lt"/>
              </a:rPr>
              <a:t>, why doth he yet hope for?</a:t>
            </a:r>
            <a:br>
              <a:rPr lang="en-US" sz="3200" dirty="0">
                <a:ea typeface="+mj-lt"/>
                <a:cs typeface="+mj-lt"/>
              </a:rPr>
            </a:br>
            <a:r>
              <a:rPr lang="en-US" sz="3200" dirty="0">
                <a:ea typeface="+mj-lt"/>
                <a:cs typeface="+mj-lt"/>
              </a:rPr>
              <a:t> Rom 8:24</a:t>
            </a:r>
            <a:endParaRPr lang="en-US" sz="3200" dirty="0"/>
          </a:p>
          <a:p>
            <a:pPr>
              <a:buClr>
                <a:srgbClr val="8AD0D6"/>
              </a:buClr>
            </a:pPr>
            <a:endParaRPr lang="en-US" dirty="0"/>
          </a:p>
        </p:txBody>
      </p:sp>
    </p:spTree>
    <p:extLst>
      <p:ext uri="{BB962C8B-B14F-4D97-AF65-F5344CB8AC3E}">
        <p14:creationId xmlns:p14="http://schemas.microsoft.com/office/powerpoint/2010/main" val="421198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933F-29D6-A529-3185-603B27AC3B46}"/>
              </a:ext>
            </a:extLst>
          </p:cNvPr>
          <p:cNvSpPr>
            <a:spLocks noGrp="1"/>
          </p:cNvSpPr>
          <p:nvPr>
            <p:ph type="title"/>
          </p:nvPr>
        </p:nvSpPr>
        <p:spPr/>
        <p:txBody>
          <a:bodyPr/>
          <a:lstStyle/>
          <a:p>
            <a:pPr algn="ctr"/>
            <a:r>
              <a:rPr lang="en-US" b="1" i="1" u="sng" dirty="0">
                <a:ea typeface="+mj-lt"/>
                <a:cs typeface="+mj-lt"/>
              </a:rPr>
              <a:t>Old Covenant &amp; New Covenant Confusion</a:t>
            </a:r>
            <a:endParaRPr lang="en-US" dirty="0"/>
          </a:p>
          <a:p>
            <a:endParaRPr lang="en-US" dirty="0"/>
          </a:p>
        </p:txBody>
      </p:sp>
      <p:sp>
        <p:nvSpPr>
          <p:cNvPr id="3" name="Content Placeholder 2">
            <a:extLst>
              <a:ext uri="{FF2B5EF4-FFF2-40B4-BE49-F238E27FC236}">
                <a16:creationId xmlns:a16="http://schemas.microsoft.com/office/drawing/2014/main" id="{DCF19447-0540-6D07-8CAB-97FC5B4EF5E1}"/>
              </a:ext>
            </a:extLst>
          </p:cNvPr>
          <p:cNvSpPr>
            <a:spLocks noGrp="1"/>
          </p:cNvSpPr>
          <p:nvPr>
            <p:ph idx="1"/>
          </p:nvPr>
        </p:nvSpPr>
        <p:spPr/>
        <p:txBody>
          <a:bodyPr vert="horz" lIns="91440" tIns="45720" rIns="91440" bIns="45720" rtlCol="0" anchor="t">
            <a:normAutofit/>
          </a:bodyPr>
          <a:lstStyle/>
          <a:p>
            <a:pPr marL="0" indent="0">
              <a:buNone/>
            </a:pPr>
            <a:r>
              <a:rPr lang="en-US" sz="3600" dirty="0">
                <a:ea typeface="+mj-lt"/>
                <a:cs typeface="+mj-lt"/>
              </a:rPr>
              <a:t>“</a:t>
            </a:r>
            <a:r>
              <a:rPr lang="en-US" sz="3600" b="1" i="1" dirty="0">
                <a:ea typeface="+mj-lt"/>
                <a:cs typeface="+mj-lt"/>
              </a:rPr>
              <a:t>Old Covenant was based on works...New Covenant is based on Grace...NO WAY BUDDY! The Law is still binding!!! We need the Law and Grace”….. </a:t>
            </a:r>
            <a:r>
              <a:rPr lang="en-US" sz="3600" b="1" i="1" dirty="0" err="1">
                <a:ea typeface="+mj-lt"/>
                <a:cs typeface="+mj-lt"/>
              </a:rPr>
              <a:t>etc</a:t>
            </a:r>
            <a:r>
              <a:rPr lang="en-US" sz="3600" b="1" i="1" dirty="0">
                <a:ea typeface="+mj-lt"/>
                <a:cs typeface="+mj-lt"/>
              </a:rPr>
              <a:t> </a:t>
            </a:r>
            <a:r>
              <a:rPr lang="en-US" sz="3600" b="1" i="1" dirty="0" err="1">
                <a:ea typeface="+mj-lt"/>
                <a:cs typeface="+mj-lt"/>
              </a:rPr>
              <a:t>etc</a:t>
            </a:r>
            <a:r>
              <a:rPr lang="en-US" sz="3600" b="1" i="1" dirty="0">
                <a:ea typeface="+mj-lt"/>
                <a:cs typeface="+mj-lt"/>
              </a:rPr>
              <a:t>… </a:t>
            </a:r>
            <a:r>
              <a:rPr lang="en-US" sz="3600" i="1" dirty="0">
                <a:ea typeface="+mj-lt"/>
                <a:cs typeface="+mj-lt"/>
              </a:rPr>
              <a:t>Lots of confusion and wars fought, and all because we have </a:t>
            </a:r>
            <a:r>
              <a:rPr lang="en-US" sz="3600" i="1" u="sng" dirty="0">
                <a:ea typeface="+mj-lt"/>
                <a:cs typeface="+mj-lt"/>
              </a:rPr>
              <a:t>misinterpreted</a:t>
            </a:r>
            <a:r>
              <a:rPr lang="en-US" sz="3600" i="1" dirty="0">
                <a:ea typeface="+mj-lt"/>
                <a:cs typeface="+mj-lt"/>
              </a:rPr>
              <a:t> a word!</a:t>
            </a:r>
            <a:endParaRPr lang="en-US" sz="3600" dirty="0">
              <a:ea typeface="+mj-lt"/>
              <a:cs typeface="+mj-lt"/>
            </a:endParaRPr>
          </a:p>
          <a:p>
            <a:pPr marL="0" indent="0">
              <a:buNone/>
            </a:pPr>
            <a:endParaRPr lang="en-US" sz="3600" b="1" i="1" dirty="0"/>
          </a:p>
          <a:p>
            <a:pPr>
              <a:buClr>
                <a:srgbClr val="8AD0D6"/>
              </a:buClr>
            </a:pPr>
            <a:endParaRPr lang="en-US" dirty="0"/>
          </a:p>
        </p:txBody>
      </p:sp>
    </p:spTree>
    <p:extLst>
      <p:ext uri="{BB962C8B-B14F-4D97-AF65-F5344CB8AC3E}">
        <p14:creationId xmlns:p14="http://schemas.microsoft.com/office/powerpoint/2010/main" val="390658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25EF-E311-BDE1-EFA0-D349B399FFF7}"/>
              </a:ext>
            </a:extLst>
          </p:cNvPr>
          <p:cNvSpPr>
            <a:spLocks noGrp="1"/>
          </p:cNvSpPr>
          <p:nvPr>
            <p:ph type="title"/>
          </p:nvPr>
        </p:nvSpPr>
        <p:spPr/>
        <p:txBody>
          <a:bodyPr/>
          <a:lstStyle/>
          <a:p>
            <a:pPr algn="ctr"/>
            <a:r>
              <a:rPr lang="en-US" b="1" i="1" u="sng" dirty="0">
                <a:ea typeface="+mj-lt"/>
                <a:cs typeface="+mj-lt"/>
              </a:rPr>
              <a:t>Covenant</a:t>
            </a:r>
            <a:endParaRPr lang="en-US" dirty="0"/>
          </a:p>
          <a:p>
            <a:endParaRPr lang="en-US" dirty="0"/>
          </a:p>
        </p:txBody>
      </p:sp>
      <p:sp>
        <p:nvSpPr>
          <p:cNvPr id="3" name="Content Placeholder 2">
            <a:extLst>
              <a:ext uri="{FF2B5EF4-FFF2-40B4-BE49-F238E27FC236}">
                <a16:creationId xmlns:a16="http://schemas.microsoft.com/office/drawing/2014/main" id="{56347C9E-DA15-536C-BB7A-809BAC9B29E3}"/>
              </a:ext>
            </a:extLst>
          </p:cNvPr>
          <p:cNvSpPr>
            <a:spLocks noGrp="1"/>
          </p:cNvSpPr>
          <p:nvPr>
            <p:ph idx="1"/>
          </p:nvPr>
        </p:nvSpPr>
        <p:spPr/>
        <p:txBody>
          <a:bodyPr vert="horz" lIns="91440" tIns="45720" rIns="91440" bIns="45720" rtlCol="0" anchor="t">
            <a:normAutofit/>
          </a:bodyPr>
          <a:lstStyle/>
          <a:p>
            <a:pPr marL="0" indent="0">
              <a:buNone/>
            </a:pPr>
            <a:r>
              <a:rPr lang="en-US" sz="3600" dirty="0">
                <a:ea typeface="+mj-lt"/>
                <a:cs typeface="+mj-lt"/>
              </a:rPr>
              <a:t>One thing it is definitely </a:t>
            </a:r>
            <a:r>
              <a:rPr lang="en-US" sz="3600" b="1" i="1" u="sng" dirty="0">
                <a:ea typeface="+mj-lt"/>
                <a:cs typeface="+mj-lt"/>
              </a:rPr>
              <a:t>NOT</a:t>
            </a:r>
            <a:r>
              <a:rPr lang="en-US" sz="3600" dirty="0">
                <a:ea typeface="+mj-lt"/>
                <a:cs typeface="+mj-lt"/>
              </a:rPr>
              <a:t>, in the context of the “Old and New Covenants, is </a:t>
            </a:r>
            <a:r>
              <a:rPr lang="en-US" sz="3600" u="sng" dirty="0">
                <a:ea typeface="+mj-lt"/>
                <a:cs typeface="+mj-lt"/>
              </a:rPr>
              <a:t>a contract of reciprocity!!</a:t>
            </a:r>
            <a:endParaRPr lang="en-US" u="sng" dirty="0"/>
          </a:p>
          <a:p>
            <a:pPr>
              <a:buClr>
                <a:srgbClr val="8AD0D6"/>
              </a:buClr>
            </a:pPr>
            <a:endParaRPr lang="en-US" dirty="0"/>
          </a:p>
        </p:txBody>
      </p:sp>
    </p:spTree>
    <p:extLst>
      <p:ext uri="{BB962C8B-B14F-4D97-AF65-F5344CB8AC3E}">
        <p14:creationId xmlns:p14="http://schemas.microsoft.com/office/powerpoint/2010/main" val="391026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C20F-1C52-48D4-61A5-74AA71016F93}"/>
              </a:ext>
            </a:extLst>
          </p:cNvPr>
          <p:cNvSpPr>
            <a:spLocks noGrp="1"/>
          </p:cNvSpPr>
          <p:nvPr>
            <p:ph type="title"/>
          </p:nvPr>
        </p:nvSpPr>
        <p:spPr/>
        <p:txBody>
          <a:bodyPr/>
          <a:lstStyle/>
          <a:p>
            <a:pPr algn="ctr"/>
            <a:r>
              <a:rPr lang="en-US" b="1" u="sng" dirty="0">
                <a:ea typeface="+mj-lt"/>
                <a:cs typeface="+mj-lt"/>
              </a:rPr>
              <a:t>Covenant, a biblical Definition</a:t>
            </a:r>
            <a:endParaRPr lang="en-US" dirty="0"/>
          </a:p>
          <a:p>
            <a:endParaRPr lang="en-US" dirty="0"/>
          </a:p>
        </p:txBody>
      </p:sp>
      <p:sp>
        <p:nvSpPr>
          <p:cNvPr id="3" name="Content Placeholder 2">
            <a:extLst>
              <a:ext uri="{FF2B5EF4-FFF2-40B4-BE49-F238E27FC236}">
                <a16:creationId xmlns:a16="http://schemas.microsoft.com/office/drawing/2014/main" id="{9485B2F5-D78E-0716-2A84-E51DCB92573F}"/>
              </a:ext>
            </a:extLst>
          </p:cNvPr>
          <p:cNvSpPr>
            <a:spLocks noGrp="1"/>
          </p:cNvSpPr>
          <p:nvPr>
            <p:ph idx="1"/>
          </p:nvPr>
        </p:nvSpPr>
        <p:spPr/>
        <p:txBody>
          <a:bodyPr vert="horz" lIns="91440" tIns="45720" rIns="91440" bIns="45720" rtlCol="0" anchor="t">
            <a:normAutofit lnSpcReduction="10000"/>
          </a:bodyPr>
          <a:lstStyle/>
          <a:p>
            <a:pPr algn="ctr">
              <a:buNone/>
            </a:pPr>
            <a:r>
              <a:rPr lang="en-US" sz="3600" i="1" dirty="0">
                <a:ea typeface="+mj-lt"/>
                <a:cs typeface="+mj-lt"/>
              </a:rPr>
              <a:t>For finding fault with them, he saith, Behold, the days come, saith the Lord, when I will make a new </a:t>
            </a:r>
            <a:r>
              <a:rPr lang="en-US" sz="3600" b="1" i="1" u="sng" dirty="0">
                <a:ea typeface="+mj-lt"/>
                <a:cs typeface="+mj-lt"/>
              </a:rPr>
              <a:t>covenant</a:t>
            </a:r>
            <a:r>
              <a:rPr lang="en-US" sz="3600" i="1" dirty="0">
                <a:ea typeface="+mj-lt"/>
                <a:cs typeface="+mj-lt"/>
              </a:rPr>
              <a:t> with the house of Israel and with the house of Judah:</a:t>
            </a:r>
            <a:endParaRPr lang="en-US" sz="3600"/>
          </a:p>
          <a:p>
            <a:pPr algn="ctr">
              <a:buNone/>
            </a:pPr>
            <a:r>
              <a:rPr lang="en-US" sz="3600" i="1" dirty="0">
                <a:ea typeface="+mj-lt"/>
                <a:cs typeface="+mj-lt"/>
              </a:rPr>
              <a:t>Heb 8:8</a:t>
            </a:r>
            <a:endParaRPr lang="en-US"/>
          </a:p>
          <a:p>
            <a:pPr algn="ctr">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3845019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3"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ABEB4C2B-CD08-9733-10BA-6D8BD9A76B41}"/>
              </a:ext>
            </a:extLst>
          </p:cNvPr>
          <p:cNvSpPr>
            <a:spLocks noGrp="1"/>
          </p:cNvSpPr>
          <p:nvPr>
            <p:ph idx="1"/>
          </p:nvPr>
        </p:nvSpPr>
        <p:spPr>
          <a:xfrm>
            <a:off x="1103312" y="2763520"/>
            <a:ext cx="8946541" cy="3484879"/>
          </a:xfrm>
        </p:spPr>
        <p:txBody>
          <a:bodyPr vert="horz" lIns="91440" tIns="45720" rIns="91440" bIns="45720" rtlCol="0">
            <a:normAutofit/>
          </a:bodyPr>
          <a:lstStyle/>
          <a:p>
            <a:pPr algn="ctr">
              <a:buNone/>
            </a:pPr>
            <a:r>
              <a:rPr lang="en-US" sz="4000" i="1" dirty="0">
                <a:ea typeface="+mj-lt"/>
                <a:cs typeface="+mj-lt"/>
              </a:rPr>
              <a:t>ST1242. </a:t>
            </a:r>
            <a:r>
              <a:rPr lang="en-US" sz="4000" i="1" dirty="0" err="1">
                <a:ea typeface="+mj-lt"/>
                <a:cs typeface="+mj-lt"/>
              </a:rPr>
              <a:t>diathéké</a:t>
            </a:r>
            <a:r>
              <a:rPr lang="en-US" sz="4000" i="1" dirty="0">
                <a:ea typeface="+mj-lt"/>
                <a:cs typeface="+mj-lt"/>
              </a:rPr>
              <a:t> </a:t>
            </a:r>
            <a:r>
              <a:rPr lang="en-US" sz="4000" i="1" u="sng" dirty="0">
                <a:ea typeface="+mj-lt"/>
                <a:cs typeface="+mj-lt"/>
              </a:rPr>
              <a:t>properly</a:t>
            </a:r>
            <a:r>
              <a:rPr lang="en-US" sz="4000" i="1" dirty="0">
                <a:ea typeface="+mj-lt"/>
                <a:cs typeface="+mj-lt"/>
              </a:rPr>
              <a:t>, a disposition, i.e. (specially) a contract (especially a </a:t>
            </a:r>
            <a:r>
              <a:rPr lang="en-US" sz="4000" i="1" dirty="0" err="1">
                <a:ea typeface="+mj-lt"/>
                <a:cs typeface="+mj-lt"/>
              </a:rPr>
              <a:t>devisory</a:t>
            </a:r>
            <a:r>
              <a:rPr lang="en-US" sz="4000" i="1" dirty="0">
                <a:ea typeface="+mj-lt"/>
                <a:cs typeface="+mj-lt"/>
              </a:rPr>
              <a:t> will) -- covenant, testament. </a:t>
            </a:r>
            <a:endParaRPr lang="en-US"/>
          </a:p>
          <a:p>
            <a:pPr marL="0" indent="0">
              <a:buNone/>
            </a:pPr>
            <a:endParaRPr lang="en-US" dirty="0"/>
          </a:p>
        </p:txBody>
      </p:sp>
    </p:spTree>
    <p:extLst>
      <p:ext uri="{BB962C8B-B14F-4D97-AF65-F5344CB8AC3E}">
        <p14:creationId xmlns:p14="http://schemas.microsoft.com/office/powerpoint/2010/main" val="5566278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1FC0-CE35-F0DF-C692-266FB1C9CE19}"/>
              </a:ext>
            </a:extLst>
          </p:cNvPr>
          <p:cNvSpPr>
            <a:spLocks noGrp="1"/>
          </p:cNvSpPr>
          <p:nvPr>
            <p:ph type="title"/>
          </p:nvPr>
        </p:nvSpPr>
        <p:spPr/>
        <p:txBody>
          <a:bodyPr/>
          <a:lstStyle/>
          <a:p>
            <a:pPr algn="ctr"/>
            <a:r>
              <a:rPr lang="en-US" sz="4800" b="1" u="sng">
                <a:ea typeface="+mj-lt"/>
                <a:cs typeface="+mj-lt"/>
              </a:rPr>
              <a:t>Review</a:t>
            </a:r>
          </a:p>
          <a:p>
            <a:endParaRPr lang="en-US"/>
          </a:p>
        </p:txBody>
      </p:sp>
      <p:sp>
        <p:nvSpPr>
          <p:cNvPr id="3" name="Content Placeholder 2">
            <a:extLst>
              <a:ext uri="{FF2B5EF4-FFF2-40B4-BE49-F238E27FC236}">
                <a16:creationId xmlns:a16="http://schemas.microsoft.com/office/drawing/2014/main" id="{70E0D22F-C783-3533-F021-A921D00C6C83}"/>
              </a:ext>
            </a:extLst>
          </p:cNvPr>
          <p:cNvSpPr>
            <a:spLocks noGrp="1"/>
          </p:cNvSpPr>
          <p:nvPr>
            <p:ph idx="1"/>
          </p:nvPr>
        </p:nvSpPr>
        <p:spPr/>
        <p:txBody>
          <a:bodyPr vert="horz" lIns="91440" tIns="45720" rIns="91440" bIns="45720" rtlCol="0" anchor="t">
            <a:normAutofit/>
          </a:bodyPr>
          <a:lstStyle/>
          <a:p>
            <a:pPr marL="0" indent="0" algn="ctr">
              <a:buNone/>
            </a:pPr>
            <a:r>
              <a:rPr lang="en-US" sz="3600" b="1" i="1">
                <a:ea typeface="+mj-lt"/>
                <a:cs typeface="+mj-lt"/>
              </a:rPr>
              <a:t>Therefore being justified by faith</a:t>
            </a:r>
            <a:r>
              <a:rPr lang="en-US" sz="3600" b="1">
                <a:ea typeface="+mj-lt"/>
                <a:cs typeface="+mj-lt"/>
              </a:rPr>
              <a:t>[fulness of Christ]</a:t>
            </a:r>
            <a:r>
              <a:rPr lang="en-US" sz="3600" b="1" i="1">
                <a:ea typeface="+mj-lt"/>
                <a:cs typeface="+mj-lt"/>
              </a:rPr>
              <a:t>, we have </a:t>
            </a:r>
            <a:r>
              <a:rPr lang="en-US" sz="3600" b="1" i="1" u="sng">
                <a:ea typeface="+mj-lt"/>
                <a:cs typeface="+mj-lt"/>
              </a:rPr>
              <a:t>peace</a:t>
            </a:r>
            <a:r>
              <a:rPr lang="en-US" sz="3600" b="1" i="1">
                <a:ea typeface="+mj-lt"/>
                <a:cs typeface="+mj-lt"/>
              </a:rPr>
              <a:t> with God through our Lord Jesus Christ: By whom also we have access by faith into this </a:t>
            </a:r>
            <a:r>
              <a:rPr lang="en-US" sz="3600" b="1" i="1" u="sng">
                <a:ea typeface="+mj-lt"/>
                <a:cs typeface="+mj-lt"/>
              </a:rPr>
              <a:t>grace</a:t>
            </a:r>
            <a:r>
              <a:rPr lang="en-US" sz="3600" b="1" i="1">
                <a:ea typeface="+mj-lt"/>
                <a:cs typeface="+mj-lt"/>
              </a:rPr>
              <a:t> wherein we stand, and rejoice in </a:t>
            </a:r>
            <a:r>
              <a:rPr lang="en-US" sz="3600" b="1" i="1" u="sng">
                <a:ea typeface="+mj-lt"/>
                <a:cs typeface="+mj-lt"/>
              </a:rPr>
              <a:t>hope of the glory of God</a:t>
            </a:r>
            <a:r>
              <a:rPr lang="en-US" sz="3600" b="1">
                <a:ea typeface="+mj-lt"/>
                <a:cs typeface="+mj-lt"/>
              </a:rPr>
              <a:t>. </a:t>
            </a:r>
            <a:endParaRPr lang="en-US">
              <a:ea typeface="+mj-lt"/>
              <a:cs typeface="+mj-lt"/>
            </a:endParaRPr>
          </a:p>
          <a:p>
            <a:pPr marL="0" indent="0" algn="ctr">
              <a:buClr>
                <a:srgbClr val="8AD0D6"/>
              </a:buClr>
              <a:buNone/>
            </a:pPr>
            <a:r>
              <a:rPr lang="en-US" b="1">
                <a:ea typeface="+mj-lt"/>
                <a:cs typeface="+mj-lt"/>
              </a:rPr>
              <a:t>Rom 5:1,2</a:t>
            </a:r>
            <a:endParaRPr lang="en-US">
              <a:ea typeface="+mj-lt"/>
              <a:cs typeface="+mj-lt"/>
            </a:endParaRPr>
          </a:p>
          <a:p>
            <a:pPr>
              <a:buClr>
                <a:srgbClr val="8AD0D6"/>
              </a:buClr>
            </a:pPr>
            <a:endParaRPr lang="en-US"/>
          </a:p>
        </p:txBody>
      </p:sp>
    </p:spTree>
    <p:extLst>
      <p:ext uri="{BB962C8B-B14F-4D97-AF65-F5344CB8AC3E}">
        <p14:creationId xmlns:p14="http://schemas.microsoft.com/office/powerpoint/2010/main" val="341959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BB46-50E9-9C74-B40C-78EC489DAC54}"/>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08575027-FD73-A2CC-FCA3-26EC944BF807}"/>
              </a:ext>
            </a:extLst>
          </p:cNvPr>
          <p:cNvSpPr>
            <a:spLocks noGrp="1"/>
          </p:cNvSpPr>
          <p:nvPr>
            <p:ph idx="1"/>
          </p:nvPr>
        </p:nvSpPr>
        <p:spPr>
          <a:xfrm>
            <a:off x="1093905" y="1243881"/>
            <a:ext cx="8946541" cy="4938666"/>
          </a:xfrm>
        </p:spPr>
        <p:txBody>
          <a:bodyPr vert="horz" lIns="91440" tIns="45720" rIns="91440" bIns="45720" rtlCol="0" anchor="t">
            <a:normAutofit/>
          </a:bodyPr>
          <a:lstStyle/>
          <a:p>
            <a:pPr>
              <a:buClr>
                <a:srgbClr val="8AD0D6"/>
              </a:buClr>
              <a:buFont typeface="Wingdings 3"/>
              <a:buChar char=""/>
            </a:pPr>
            <a:r>
              <a:rPr lang="en-US" sz="3200" b="1" dirty="0">
                <a:ea typeface="+mj-lt"/>
                <a:cs typeface="+mj-lt"/>
              </a:rPr>
              <a:t>Properly: </a:t>
            </a:r>
            <a:r>
              <a:rPr lang="en-US" sz="3200" dirty="0">
                <a:ea typeface="+mj-lt"/>
                <a:cs typeface="+mj-lt"/>
              </a:rPr>
              <a:t>In a strict sense. </a:t>
            </a:r>
            <a:endParaRPr lang="en-US" sz="3200"/>
          </a:p>
          <a:p>
            <a:pPr>
              <a:buClr>
                <a:srgbClr val="8AD0D6"/>
              </a:buClr>
              <a:buFont typeface="Wingdings 3"/>
              <a:buChar char=""/>
            </a:pPr>
            <a:r>
              <a:rPr lang="en-US" sz="3200" b="1" dirty="0">
                <a:ea typeface="+mj-lt"/>
                <a:cs typeface="+mj-lt"/>
              </a:rPr>
              <a:t>Disposition:</a:t>
            </a:r>
            <a:r>
              <a:rPr lang="en-US" sz="3200" dirty="0">
                <a:ea typeface="+mj-lt"/>
                <a:cs typeface="+mj-lt"/>
              </a:rPr>
              <a:t> The act of disposing </a:t>
            </a:r>
            <a:endParaRPr lang="en-US" sz="3200"/>
          </a:p>
          <a:p>
            <a:pPr>
              <a:buClr>
                <a:srgbClr val="8AD0D6"/>
              </a:buClr>
              <a:buFont typeface="Wingdings 3"/>
              <a:buChar char=""/>
            </a:pPr>
            <a:r>
              <a:rPr lang="en-US" sz="3200" b="1" dirty="0">
                <a:ea typeface="+mj-lt"/>
                <a:cs typeface="+mj-lt"/>
              </a:rPr>
              <a:t>Testament: </a:t>
            </a:r>
            <a:r>
              <a:rPr lang="en-US" sz="3200" dirty="0">
                <a:ea typeface="+mj-lt"/>
                <a:cs typeface="+mj-lt"/>
              </a:rPr>
              <a:t>A solemn authentic instrument in writing, by which a person declares his will as to the disposal of his estate and effects after his death. </a:t>
            </a:r>
            <a:r>
              <a:rPr lang="en-US" sz="3200" u="sng" dirty="0">
                <a:ea typeface="+mj-lt"/>
                <a:cs typeface="+mj-lt"/>
              </a:rPr>
              <a:t>This is otherwise called a will </a:t>
            </a:r>
            <a:endParaRPr lang="en-US"/>
          </a:p>
          <a:p>
            <a:pPr indent="0">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55024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9852-63B8-6709-0936-C2D515CF9381}"/>
              </a:ext>
            </a:extLst>
          </p:cNvPr>
          <p:cNvSpPr>
            <a:spLocks noGrp="1"/>
          </p:cNvSpPr>
          <p:nvPr>
            <p:ph type="title"/>
          </p:nvPr>
        </p:nvSpPr>
        <p:spPr/>
        <p:txBody>
          <a:bodyPr/>
          <a:lstStyle/>
          <a:p>
            <a:pPr algn="ctr"/>
            <a:r>
              <a:rPr lang="en-US" b="1" u="sng" dirty="0">
                <a:ea typeface="+mj-lt"/>
                <a:cs typeface="+mj-lt"/>
              </a:rPr>
              <a:t>The roll of Christ’s blood in the establishment of our “Hope” of an inheritance</a:t>
            </a:r>
            <a:endParaRPr lang="en-US" dirty="0"/>
          </a:p>
          <a:p>
            <a:endParaRPr lang="en-US" dirty="0"/>
          </a:p>
        </p:txBody>
      </p:sp>
      <p:sp>
        <p:nvSpPr>
          <p:cNvPr id="3" name="Content Placeholder 2">
            <a:extLst>
              <a:ext uri="{FF2B5EF4-FFF2-40B4-BE49-F238E27FC236}">
                <a16:creationId xmlns:a16="http://schemas.microsoft.com/office/drawing/2014/main" id="{321D5DC2-0D37-BCC9-724C-8765FA19C0FD}"/>
              </a:ext>
            </a:extLst>
          </p:cNvPr>
          <p:cNvSpPr>
            <a:spLocks noGrp="1"/>
          </p:cNvSpPr>
          <p:nvPr>
            <p:ph idx="1"/>
          </p:nvPr>
        </p:nvSpPr>
        <p:spPr>
          <a:xfrm>
            <a:off x="1103312" y="2589140"/>
            <a:ext cx="8937134" cy="3659259"/>
          </a:xfrm>
        </p:spPr>
        <p:txBody>
          <a:bodyPr vert="horz" lIns="91440" tIns="45720" rIns="91440" bIns="45720" rtlCol="0" anchor="t">
            <a:normAutofit/>
          </a:bodyPr>
          <a:lstStyle/>
          <a:p>
            <a:pPr marL="0" indent="0" algn="ctr">
              <a:buNone/>
            </a:pPr>
            <a:r>
              <a:rPr lang="en-US" sz="3600" dirty="0">
                <a:ea typeface="+mj-lt"/>
                <a:cs typeface="+mj-lt"/>
              </a:rPr>
              <a:t>“</a:t>
            </a:r>
            <a:r>
              <a:rPr lang="en-US" sz="3600" i="1" dirty="0">
                <a:ea typeface="+mj-lt"/>
                <a:cs typeface="+mj-lt"/>
              </a:rPr>
              <a:t>For where a testament is, there must also of necessity be the death of the testator. For a testament is of force after men are dead: otherwise it is of no strength </a:t>
            </a:r>
            <a:r>
              <a:rPr lang="en-US" sz="3600" b="1" i="1" u="sng" dirty="0">
                <a:ea typeface="+mj-lt"/>
                <a:cs typeface="+mj-lt"/>
              </a:rPr>
              <a:t>at all</a:t>
            </a:r>
            <a:r>
              <a:rPr lang="en-US" sz="3600" i="1" dirty="0">
                <a:ea typeface="+mj-lt"/>
                <a:cs typeface="+mj-lt"/>
              </a:rPr>
              <a:t> while the testator </a:t>
            </a:r>
            <a:r>
              <a:rPr lang="en-US" sz="3600" i="1" dirty="0" err="1">
                <a:ea typeface="+mj-lt"/>
                <a:cs typeface="+mj-lt"/>
              </a:rPr>
              <a:t>liveth</a:t>
            </a:r>
            <a:r>
              <a:rPr lang="en-US" sz="3600" i="1" dirty="0">
                <a:ea typeface="+mj-lt"/>
                <a:cs typeface="+mj-lt"/>
              </a:rPr>
              <a:t>” Heb9:16,17</a:t>
            </a:r>
            <a:endParaRPr lang="en-US" sz="3600" dirty="0"/>
          </a:p>
          <a:p>
            <a:pPr>
              <a:buClr>
                <a:srgbClr val="8AD0D6"/>
              </a:buClr>
            </a:pPr>
            <a:endParaRPr lang="en-US" dirty="0"/>
          </a:p>
        </p:txBody>
      </p:sp>
    </p:spTree>
    <p:extLst>
      <p:ext uri="{BB962C8B-B14F-4D97-AF65-F5344CB8AC3E}">
        <p14:creationId xmlns:p14="http://schemas.microsoft.com/office/powerpoint/2010/main" val="383909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67DF7-53AC-9ABB-0281-7F9977F030D7}"/>
              </a:ext>
            </a:extLst>
          </p:cNvPr>
          <p:cNvSpPr>
            <a:spLocks noGrp="1"/>
          </p:cNvSpPr>
          <p:nvPr>
            <p:ph type="title"/>
          </p:nvPr>
        </p:nvSpPr>
        <p:spPr>
          <a:xfrm>
            <a:off x="648930" y="629266"/>
            <a:ext cx="6188190" cy="1622321"/>
          </a:xfrm>
        </p:spPr>
        <p:txBody>
          <a:bodyPr>
            <a:normAutofit/>
          </a:bodyPr>
          <a:lstStyle/>
          <a:p>
            <a:r>
              <a:rPr lang="en-US">
                <a:solidFill>
                  <a:srgbClr val="EBEBEB"/>
                </a:solidFill>
              </a:rPr>
              <a:t>Question:</a:t>
            </a:r>
          </a:p>
        </p:txBody>
      </p:sp>
      <p:sp>
        <p:nvSpPr>
          <p:cNvPr id="3" name="Content Placeholder 2">
            <a:extLst>
              <a:ext uri="{FF2B5EF4-FFF2-40B4-BE49-F238E27FC236}">
                <a16:creationId xmlns:a16="http://schemas.microsoft.com/office/drawing/2014/main" id="{CCDCCAAD-2DCD-BF99-2686-D96B88892E89}"/>
              </a:ext>
            </a:extLst>
          </p:cNvPr>
          <p:cNvSpPr>
            <a:spLocks noGrp="1"/>
          </p:cNvSpPr>
          <p:nvPr>
            <p:ph idx="1"/>
          </p:nvPr>
        </p:nvSpPr>
        <p:spPr>
          <a:xfrm>
            <a:off x="648930" y="2438400"/>
            <a:ext cx="6188189" cy="3785419"/>
          </a:xfrm>
        </p:spPr>
        <p:txBody>
          <a:bodyPr vert="horz" lIns="91440" tIns="45720" rIns="91440" bIns="45720" rtlCol="0" anchor="t">
            <a:normAutofit/>
          </a:bodyPr>
          <a:lstStyle/>
          <a:p>
            <a:pPr>
              <a:buNone/>
            </a:pPr>
            <a:r>
              <a:rPr lang="en-US" sz="3600" dirty="0">
                <a:solidFill>
                  <a:srgbClr val="FFFFFF"/>
                </a:solidFill>
                <a:ea typeface="+mj-lt"/>
                <a:cs typeface="+mj-lt"/>
              </a:rPr>
              <a:t>How important is the New Covenant/Will to the Gospel?</a:t>
            </a:r>
            <a:endParaRPr lang="en-US" sz="3600" dirty="0">
              <a:solidFill>
                <a:srgbClr val="FFFFFF"/>
              </a:solidFill>
            </a:endParaRPr>
          </a:p>
          <a:p>
            <a:pPr>
              <a:buNone/>
            </a:pPr>
            <a:br>
              <a:rPr lang="en-US" dirty="0"/>
            </a:br>
            <a:endParaRPr lang="en-US">
              <a:solidFill>
                <a:srgbClr val="FFFFFF"/>
              </a:solidFill>
            </a:endParaRPr>
          </a:p>
          <a:p>
            <a:pPr marL="0" indent="0">
              <a:buNone/>
            </a:pPr>
            <a:endParaRPr lang="en-US">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Free illustration: Question, Question Mark, Grid - Free Image on Pixabay - 1093884">
            <a:extLst>
              <a:ext uri="{FF2B5EF4-FFF2-40B4-BE49-F238E27FC236}">
                <a16:creationId xmlns:a16="http://schemas.microsoft.com/office/drawing/2014/main" id="{73186DBD-74F7-9F55-5892-06DB461F34C3}"/>
              </a:ext>
            </a:extLst>
          </p:cNvPr>
          <p:cNvPicPr>
            <a:picLocks noChangeAspect="1"/>
          </p:cNvPicPr>
          <p:nvPr/>
        </p:nvPicPr>
        <p:blipFill rotWithShape="1">
          <a:blip r:embed="rId3"/>
          <a:srcRect l="30241" r="18555"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91913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5833-67D7-1B63-288A-19078FA1842C}"/>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E1C43F2C-AE31-460C-711B-774003ED61A0}"/>
              </a:ext>
            </a:extLst>
          </p:cNvPr>
          <p:cNvSpPr>
            <a:spLocks noGrp="1"/>
          </p:cNvSpPr>
          <p:nvPr>
            <p:ph idx="1"/>
          </p:nvPr>
        </p:nvSpPr>
        <p:spPr/>
        <p:txBody>
          <a:bodyPr vert="horz" lIns="91440" tIns="45720" rIns="91440" bIns="45720" rtlCol="0" anchor="t">
            <a:normAutofit/>
          </a:bodyPr>
          <a:lstStyle/>
          <a:p>
            <a:pPr algn="ctr">
              <a:buNone/>
            </a:pPr>
            <a:r>
              <a:rPr lang="en-US" sz="4400" dirty="0">
                <a:ea typeface="+mj-lt"/>
                <a:cs typeface="+mj-lt"/>
              </a:rPr>
              <a:t>Heb 9:22 </a:t>
            </a:r>
            <a:r>
              <a:rPr lang="en-US" sz="4400" i="1" dirty="0">
                <a:ea typeface="+mj-lt"/>
                <a:cs typeface="+mj-lt"/>
              </a:rPr>
              <a:t>“With out the shedding of blood there is no remission!</a:t>
            </a:r>
            <a:endParaRPr lang="en-US" sz="4400" dirty="0"/>
          </a:p>
          <a:p>
            <a:pPr marL="0" indent="0">
              <a:buNone/>
            </a:pPr>
            <a:endParaRPr lang="en-US" dirty="0"/>
          </a:p>
        </p:txBody>
      </p:sp>
    </p:spTree>
    <p:extLst>
      <p:ext uri="{BB962C8B-B14F-4D97-AF65-F5344CB8AC3E}">
        <p14:creationId xmlns:p14="http://schemas.microsoft.com/office/powerpoint/2010/main" val="370551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B828-407C-B4D8-2C4A-D5D1DA97F0D1}"/>
              </a:ext>
            </a:extLst>
          </p:cNvPr>
          <p:cNvSpPr>
            <a:spLocks noGrp="1"/>
          </p:cNvSpPr>
          <p:nvPr>
            <p:ph type="title"/>
          </p:nvPr>
        </p:nvSpPr>
        <p:spPr>
          <a:xfrm>
            <a:off x="648930" y="629266"/>
            <a:ext cx="3322912" cy="1641987"/>
          </a:xfrm>
        </p:spPr>
        <p:txBody>
          <a:bodyPr>
            <a:normAutofit/>
          </a:bodyPr>
          <a:lstStyle/>
          <a:p>
            <a:r>
              <a:rPr lang="en-US" dirty="0" err="1"/>
              <a:t>Remision</a:t>
            </a:r>
            <a:r>
              <a:rPr lang="en-US" dirty="0"/>
              <a:t>:</a:t>
            </a:r>
          </a:p>
        </p:txBody>
      </p:sp>
      <p:pic>
        <p:nvPicPr>
          <p:cNvPr id="4" name="Picture 4" descr="Free illustration: Freedom, Silhouette, Woman - Free Image on Pixabay - 2053281">
            <a:extLst>
              <a:ext uri="{FF2B5EF4-FFF2-40B4-BE49-F238E27FC236}">
                <a16:creationId xmlns:a16="http://schemas.microsoft.com/office/drawing/2014/main" id="{6686ED02-78E7-89A4-CB5B-2A0CF76A6AFE}"/>
              </a:ext>
            </a:extLst>
          </p:cNvPr>
          <p:cNvPicPr>
            <a:picLocks noChangeAspect="1"/>
          </p:cNvPicPr>
          <p:nvPr/>
        </p:nvPicPr>
        <p:blipFill rotWithShape="1">
          <a:blip r:embed="rId3"/>
          <a:srcRect r="6669" b="2"/>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2D2923C-60C4-2532-DBEE-BBE79CA2919F}"/>
              </a:ext>
            </a:extLst>
          </p:cNvPr>
          <p:cNvSpPr>
            <a:spLocks noGrp="1"/>
          </p:cNvSpPr>
          <p:nvPr>
            <p:ph idx="1"/>
          </p:nvPr>
        </p:nvSpPr>
        <p:spPr>
          <a:xfrm>
            <a:off x="647701" y="2438401"/>
            <a:ext cx="3324141" cy="3809998"/>
          </a:xfrm>
        </p:spPr>
        <p:txBody>
          <a:bodyPr vert="horz" lIns="91440" tIns="45720" rIns="91440" bIns="45720" rtlCol="0" anchor="t">
            <a:normAutofit/>
          </a:bodyPr>
          <a:lstStyle/>
          <a:p>
            <a:pPr>
              <a:buNone/>
            </a:pPr>
            <a:r>
              <a:rPr lang="en-US" sz="3600" dirty="0">
                <a:ea typeface="+mj-lt"/>
                <a:cs typeface="+mj-lt"/>
              </a:rPr>
              <a:t>ST 859; Release from bondage or imprisonment; freedom.</a:t>
            </a:r>
            <a:endParaRPr lang="en-US" sz="3600">
              <a:ea typeface="+mj-lt"/>
              <a:cs typeface="+mj-lt"/>
            </a:endParaRPr>
          </a:p>
          <a:p>
            <a:pPr marL="0" indent="0">
              <a:buNone/>
            </a:pPr>
            <a:endParaRPr lang="en-US" dirty="0"/>
          </a:p>
        </p:txBody>
      </p:sp>
    </p:spTree>
    <p:extLst>
      <p:ext uri="{BB962C8B-B14F-4D97-AF65-F5344CB8AC3E}">
        <p14:creationId xmlns:p14="http://schemas.microsoft.com/office/powerpoint/2010/main" val="376787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3E10-37E3-9FF8-6CEC-9862FB2217AA}"/>
              </a:ext>
            </a:extLst>
          </p:cNvPr>
          <p:cNvSpPr>
            <a:spLocks noGrp="1"/>
          </p:cNvSpPr>
          <p:nvPr>
            <p:ph type="title"/>
          </p:nvPr>
        </p:nvSpPr>
        <p:spPr/>
        <p:txBody>
          <a:bodyPr/>
          <a:lstStyle/>
          <a:p>
            <a:pPr algn="ctr"/>
            <a:r>
              <a:rPr lang="en-US" b="1" u="sng" dirty="0">
                <a:ea typeface="+mj-lt"/>
                <a:cs typeface="+mj-lt"/>
              </a:rPr>
              <a:t>Every Will and Testament has an Inheritance!</a:t>
            </a:r>
            <a:endParaRPr lang="en-US">
              <a:ea typeface="+mj-lt"/>
              <a:cs typeface="+mj-lt"/>
            </a:endParaRPr>
          </a:p>
          <a:p>
            <a:endParaRPr lang="en-US" dirty="0"/>
          </a:p>
        </p:txBody>
      </p:sp>
      <p:sp>
        <p:nvSpPr>
          <p:cNvPr id="3" name="Content Placeholder 2">
            <a:extLst>
              <a:ext uri="{FF2B5EF4-FFF2-40B4-BE49-F238E27FC236}">
                <a16:creationId xmlns:a16="http://schemas.microsoft.com/office/drawing/2014/main" id="{84D63E9F-FE96-1466-7B11-8F74B271ABB3}"/>
              </a:ext>
            </a:extLst>
          </p:cNvPr>
          <p:cNvSpPr>
            <a:spLocks noGrp="1"/>
          </p:cNvSpPr>
          <p:nvPr>
            <p:ph idx="1"/>
          </p:nvPr>
        </p:nvSpPr>
        <p:spPr>
          <a:xfrm>
            <a:off x="971608" y="1526103"/>
            <a:ext cx="8946541" cy="4957481"/>
          </a:xfrm>
        </p:spPr>
        <p:txBody>
          <a:bodyPr vert="horz" lIns="91440" tIns="45720" rIns="91440" bIns="45720" rtlCol="0" anchor="t">
            <a:normAutofit fontScale="92500" lnSpcReduction="10000"/>
          </a:bodyPr>
          <a:lstStyle/>
          <a:p>
            <a:pPr algn="ctr">
              <a:buNone/>
            </a:pPr>
            <a:br>
              <a:rPr lang="en-US" dirty="0"/>
            </a:br>
            <a:endParaRPr lang="en-US"/>
          </a:p>
          <a:p>
            <a:pPr algn="ctr">
              <a:buNone/>
            </a:pPr>
            <a:r>
              <a:rPr lang="en-US" sz="3200" i="1" dirty="0">
                <a:ea typeface="+mj-lt"/>
                <a:cs typeface="+mj-lt"/>
              </a:rPr>
              <a:t>...Now we live with great expectation</a:t>
            </a:r>
            <a:r>
              <a:rPr lang="en-US" sz="3200" dirty="0">
                <a:ea typeface="+mj-lt"/>
                <a:cs typeface="+mj-lt"/>
              </a:rPr>
              <a:t> [Hope],</a:t>
            </a:r>
            <a:r>
              <a:rPr lang="en-US" sz="3200" i="1" dirty="0">
                <a:ea typeface="+mj-lt"/>
                <a:cs typeface="+mj-lt"/>
              </a:rPr>
              <a:t> and we have a priceless inheritance—an inheritance that is kept in heaven for you, pure and undefiled, beyond the reach of change and decay. And through your faith, God is protecting you by his power until you receive this salvation, which is ready to be revealed on the last day for all to see. </a:t>
            </a:r>
            <a:endParaRPr lang="en-US" sz="3200"/>
          </a:p>
          <a:p>
            <a:pPr algn="ctr">
              <a:buNone/>
            </a:pPr>
            <a:r>
              <a:rPr lang="en-US" sz="3200" i="1" dirty="0">
                <a:ea typeface="+mj-lt"/>
                <a:cs typeface="+mj-lt"/>
              </a:rPr>
              <a:t>1Peter 1:3-5</a:t>
            </a:r>
            <a:endParaRPr lang="en-US" sz="3200" dirty="0"/>
          </a:p>
          <a:p>
            <a:pPr marL="0" indent="0">
              <a:buNone/>
            </a:pPr>
            <a:endParaRPr lang="en-US" dirty="0"/>
          </a:p>
        </p:txBody>
      </p:sp>
    </p:spTree>
    <p:extLst>
      <p:ext uri="{BB962C8B-B14F-4D97-AF65-F5344CB8AC3E}">
        <p14:creationId xmlns:p14="http://schemas.microsoft.com/office/powerpoint/2010/main" val="3457486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925E-0126-4F8C-3932-EFDBEFB95D7F}"/>
              </a:ext>
            </a:extLst>
          </p:cNvPr>
          <p:cNvSpPr>
            <a:spLocks noGrp="1"/>
          </p:cNvSpPr>
          <p:nvPr>
            <p:ph type="title"/>
          </p:nvPr>
        </p:nvSpPr>
        <p:spPr/>
        <p:txBody>
          <a:bodyPr/>
          <a:lstStyle/>
          <a:p>
            <a:pPr algn="ctr"/>
            <a:r>
              <a:rPr lang="en-US" b="1" i="1" u="sng" dirty="0">
                <a:ea typeface="+mj-lt"/>
                <a:cs typeface="+mj-lt"/>
              </a:rPr>
              <a:t>An Inheritance of the Heart &amp; Mind</a:t>
            </a:r>
            <a:endParaRPr lang="en-US" dirty="0"/>
          </a:p>
          <a:p>
            <a:endParaRPr lang="en-US" dirty="0"/>
          </a:p>
        </p:txBody>
      </p:sp>
      <p:sp>
        <p:nvSpPr>
          <p:cNvPr id="3" name="Content Placeholder 2">
            <a:extLst>
              <a:ext uri="{FF2B5EF4-FFF2-40B4-BE49-F238E27FC236}">
                <a16:creationId xmlns:a16="http://schemas.microsoft.com/office/drawing/2014/main" id="{8C2EB5EF-6AD5-AB20-1CDE-2281183649FA}"/>
              </a:ext>
            </a:extLst>
          </p:cNvPr>
          <p:cNvSpPr>
            <a:spLocks noGrp="1"/>
          </p:cNvSpPr>
          <p:nvPr>
            <p:ph idx="1"/>
          </p:nvPr>
        </p:nvSpPr>
        <p:spPr>
          <a:xfrm>
            <a:off x="1103312" y="1535511"/>
            <a:ext cx="8937134" cy="4712888"/>
          </a:xfrm>
        </p:spPr>
        <p:txBody>
          <a:bodyPr vert="horz" lIns="91440" tIns="45720" rIns="91440" bIns="45720" rtlCol="0" anchor="t">
            <a:normAutofit/>
          </a:bodyPr>
          <a:lstStyle/>
          <a:p>
            <a:pPr algn="ctr">
              <a:buNone/>
            </a:pPr>
            <a:r>
              <a:rPr lang="en-US" sz="3600" dirty="0">
                <a:ea typeface="+mj-lt"/>
                <a:cs typeface="+mj-lt"/>
              </a:rPr>
              <a:t>For this </a:t>
            </a:r>
            <a:r>
              <a:rPr lang="en-US" sz="3600" i="1" dirty="0">
                <a:ea typeface="+mj-lt"/>
                <a:cs typeface="+mj-lt"/>
              </a:rPr>
              <a:t>is</a:t>
            </a:r>
            <a:r>
              <a:rPr lang="en-US" sz="3600" dirty="0">
                <a:ea typeface="+mj-lt"/>
                <a:cs typeface="+mj-lt"/>
              </a:rPr>
              <a:t> the covenant that I will make [St. #1303: Dispose of by bequest] with the house of Israel after those days, saith the Lord; I will put </a:t>
            </a:r>
            <a:r>
              <a:rPr lang="en-US" sz="3600" b="1" u="sng" dirty="0">
                <a:ea typeface="+mj-lt"/>
                <a:cs typeface="+mj-lt"/>
              </a:rPr>
              <a:t>my laws</a:t>
            </a:r>
            <a:r>
              <a:rPr lang="en-US" sz="3600" dirty="0">
                <a:ea typeface="+mj-lt"/>
                <a:cs typeface="+mj-lt"/>
              </a:rPr>
              <a:t> into their </a:t>
            </a:r>
            <a:r>
              <a:rPr lang="en-US" sz="3600" b="1" u="sng" dirty="0">
                <a:ea typeface="+mj-lt"/>
                <a:cs typeface="+mj-lt"/>
              </a:rPr>
              <a:t>mind,</a:t>
            </a:r>
            <a:r>
              <a:rPr lang="en-US" sz="3600" dirty="0">
                <a:ea typeface="+mj-lt"/>
                <a:cs typeface="+mj-lt"/>
              </a:rPr>
              <a:t> and </a:t>
            </a:r>
            <a:r>
              <a:rPr lang="en-US" sz="3600" b="1" u="sng" dirty="0">
                <a:ea typeface="+mj-lt"/>
                <a:cs typeface="+mj-lt"/>
              </a:rPr>
              <a:t>write them in their hearts</a:t>
            </a:r>
            <a:r>
              <a:rPr lang="en-US" sz="3600" dirty="0">
                <a:ea typeface="+mj-lt"/>
                <a:cs typeface="+mj-lt"/>
              </a:rPr>
              <a:t>: and I will be to them a God, and they shall be to me a people:</a:t>
            </a:r>
            <a:r>
              <a:rPr lang="en-US" dirty="0">
                <a:ea typeface="+mj-lt"/>
                <a:cs typeface="+mj-lt"/>
              </a:rPr>
              <a:t> </a:t>
            </a:r>
            <a:r>
              <a:rPr lang="en-US" sz="2400" dirty="0">
                <a:ea typeface="+mj-lt"/>
                <a:cs typeface="+mj-lt"/>
              </a:rPr>
              <a:t>Romans 8:10</a:t>
            </a:r>
            <a:endParaRPr lang="en-US" sz="2400" dirty="0"/>
          </a:p>
          <a:p>
            <a:pPr marL="0" indent="0">
              <a:buNone/>
            </a:pPr>
            <a:endParaRPr lang="en-US" dirty="0"/>
          </a:p>
        </p:txBody>
      </p:sp>
    </p:spTree>
    <p:extLst>
      <p:ext uri="{BB962C8B-B14F-4D97-AF65-F5344CB8AC3E}">
        <p14:creationId xmlns:p14="http://schemas.microsoft.com/office/powerpoint/2010/main" val="162655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ree illustration: Question, Question Mark, Grid - Free Image on Pixabay - 1093884">
            <a:extLst>
              <a:ext uri="{FF2B5EF4-FFF2-40B4-BE49-F238E27FC236}">
                <a16:creationId xmlns:a16="http://schemas.microsoft.com/office/drawing/2014/main" id="{A29E94FA-4E84-82E2-F750-6BF2E256EAB7}"/>
              </a:ext>
            </a:extLst>
          </p:cNvPr>
          <p:cNvPicPr>
            <a:picLocks noChangeAspect="1"/>
          </p:cNvPicPr>
          <p:nvPr/>
        </p:nvPicPr>
        <p:blipFill rotWithShape="1">
          <a:blip r:embed="rId2">
            <a:alphaModFix amt="35000"/>
          </a:blip>
          <a:srcRect t="20495"/>
          <a:stretch/>
        </p:blipFill>
        <p:spPr>
          <a:xfrm>
            <a:off x="20" y="-1"/>
            <a:ext cx="12191980" cy="6858000"/>
          </a:xfrm>
          <a:prstGeom prst="rect">
            <a:avLst/>
          </a:prstGeom>
        </p:spPr>
      </p:pic>
      <p:sp>
        <p:nvSpPr>
          <p:cNvPr id="2" name="Title 1">
            <a:extLst>
              <a:ext uri="{FF2B5EF4-FFF2-40B4-BE49-F238E27FC236}">
                <a16:creationId xmlns:a16="http://schemas.microsoft.com/office/drawing/2014/main" id="{0F8EA285-CED6-AA13-F055-F9D8621D7838}"/>
              </a:ext>
            </a:extLst>
          </p:cNvPr>
          <p:cNvSpPr>
            <a:spLocks noGrp="1"/>
          </p:cNvSpPr>
          <p:nvPr>
            <p:ph type="title"/>
          </p:nvPr>
        </p:nvSpPr>
        <p:spPr>
          <a:xfrm>
            <a:off x="646111" y="452718"/>
            <a:ext cx="9404723" cy="1400530"/>
          </a:xfrm>
        </p:spPr>
        <p:txBody>
          <a:bodyPr>
            <a:normAutofit/>
          </a:bodyPr>
          <a:lstStyle/>
          <a:p>
            <a:r>
              <a:rPr lang="en-US" dirty="0"/>
              <a:t>Question</a:t>
            </a:r>
          </a:p>
        </p:txBody>
      </p:sp>
      <p:sp>
        <p:nvSpPr>
          <p:cNvPr id="3" name="Content Placeholder 2">
            <a:extLst>
              <a:ext uri="{FF2B5EF4-FFF2-40B4-BE49-F238E27FC236}">
                <a16:creationId xmlns:a16="http://schemas.microsoft.com/office/drawing/2014/main" id="{A0D193AD-BC2C-8F84-553B-348DD72D81FC}"/>
              </a:ext>
            </a:extLst>
          </p:cNvPr>
          <p:cNvSpPr>
            <a:spLocks noGrp="1"/>
          </p:cNvSpPr>
          <p:nvPr>
            <p:ph idx="1"/>
          </p:nvPr>
        </p:nvSpPr>
        <p:spPr>
          <a:xfrm>
            <a:off x="642349" y="1516696"/>
            <a:ext cx="8937134" cy="1542593"/>
          </a:xfrm>
        </p:spPr>
        <p:txBody>
          <a:bodyPr vert="horz" lIns="91440" tIns="45720" rIns="91440" bIns="45720" rtlCol="0" anchor="t">
            <a:normAutofit/>
          </a:bodyPr>
          <a:lstStyle/>
          <a:p>
            <a:pPr marL="0" indent="0">
              <a:buNone/>
            </a:pPr>
            <a:r>
              <a:rPr lang="en-US" sz="3600" i="1" dirty="0">
                <a:ea typeface="+mj-lt"/>
                <a:cs typeface="+mj-lt"/>
              </a:rPr>
              <a:t>What is the current prosperity of the hearts and minds of all of mankind?</a:t>
            </a:r>
            <a:endParaRPr lang="en-US" sz="3600" dirty="0"/>
          </a:p>
          <a:p>
            <a:pPr>
              <a:buClr>
                <a:srgbClr val="8AD0D6"/>
              </a:buClr>
            </a:pPr>
            <a:endParaRPr lang="en-US" dirty="0"/>
          </a:p>
        </p:txBody>
      </p:sp>
    </p:spTree>
    <p:extLst>
      <p:ext uri="{BB962C8B-B14F-4D97-AF65-F5344CB8AC3E}">
        <p14:creationId xmlns:p14="http://schemas.microsoft.com/office/powerpoint/2010/main" val="107176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EDD5-1D18-54D3-00F0-0AA353B3185B}"/>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9195F852-94C4-AEAD-1FDD-C7E9F267736F}"/>
              </a:ext>
            </a:extLst>
          </p:cNvPr>
          <p:cNvSpPr>
            <a:spLocks noGrp="1"/>
          </p:cNvSpPr>
          <p:nvPr>
            <p:ph idx="1"/>
          </p:nvPr>
        </p:nvSpPr>
        <p:spPr>
          <a:xfrm>
            <a:off x="1037460" y="1855363"/>
            <a:ext cx="8937134" cy="4872814"/>
          </a:xfrm>
        </p:spPr>
        <p:txBody>
          <a:bodyPr vert="horz" lIns="91440" tIns="45720" rIns="91440" bIns="45720" rtlCol="0" anchor="t">
            <a:noAutofit/>
          </a:bodyPr>
          <a:lstStyle/>
          <a:p>
            <a:pPr marL="0" indent="0" algn="ctr">
              <a:buClr>
                <a:srgbClr val="8AD0D6"/>
              </a:buClr>
              <a:buNone/>
            </a:pPr>
            <a:r>
              <a:rPr lang="en-US" sz="3200" i="1" dirty="0">
                <a:ea typeface="+mj-lt"/>
                <a:cs typeface="+mj-lt"/>
              </a:rPr>
              <a:t>Why should ye be stricken </a:t>
            </a:r>
            <a:r>
              <a:rPr lang="en-US" sz="3200" i="1" dirty="0" err="1">
                <a:ea typeface="+mj-lt"/>
                <a:cs typeface="+mj-lt"/>
              </a:rPr>
              <a:t>any more</a:t>
            </a:r>
            <a:r>
              <a:rPr lang="en-US" sz="3200" i="1" dirty="0">
                <a:ea typeface="+mj-lt"/>
                <a:cs typeface="+mj-lt"/>
              </a:rPr>
              <a:t>? </a:t>
            </a:r>
            <a:r>
              <a:rPr lang="en-US" sz="3200" i="1" u="sng" dirty="0">
                <a:ea typeface="+mj-lt"/>
                <a:cs typeface="+mj-lt"/>
              </a:rPr>
              <a:t>ye will revolt more and more</a:t>
            </a:r>
            <a:r>
              <a:rPr lang="en-US" sz="3200" i="1" dirty="0">
                <a:ea typeface="+mj-lt"/>
                <a:cs typeface="+mj-lt"/>
              </a:rPr>
              <a:t>: the </a:t>
            </a:r>
            <a:r>
              <a:rPr lang="en-US" sz="3200" i="1" u="sng" dirty="0">
                <a:ea typeface="+mj-lt"/>
                <a:cs typeface="+mj-lt"/>
              </a:rPr>
              <a:t>whole head</a:t>
            </a:r>
            <a:r>
              <a:rPr lang="en-US" sz="3200" i="1" dirty="0">
                <a:ea typeface="+mj-lt"/>
                <a:cs typeface="+mj-lt"/>
              </a:rPr>
              <a:t> is sick, and the </a:t>
            </a:r>
            <a:r>
              <a:rPr lang="en-US" sz="3200" i="1" u="sng" dirty="0">
                <a:ea typeface="+mj-lt"/>
                <a:cs typeface="+mj-lt"/>
              </a:rPr>
              <a:t>whole heart</a:t>
            </a:r>
            <a:r>
              <a:rPr lang="en-US" sz="3200" i="1" dirty="0">
                <a:ea typeface="+mj-lt"/>
                <a:cs typeface="+mj-lt"/>
              </a:rPr>
              <a:t> faint.</a:t>
            </a:r>
            <a:r>
              <a:rPr lang="en-US" sz="3200" b="1" i="1" dirty="0">
                <a:ea typeface="+mj-lt"/>
                <a:cs typeface="+mj-lt"/>
              </a:rPr>
              <a:t> </a:t>
            </a:r>
            <a:r>
              <a:rPr lang="en-US" sz="3200" i="1" dirty="0">
                <a:ea typeface="+mj-lt"/>
                <a:cs typeface="+mj-lt"/>
              </a:rPr>
              <a:t>From the sole of the foot even unto the head there is no soundness in it; but wounds, and bruises, and </a:t>
            </a:r>
            <a:r>
              <a:rPr lang="en-US" sz="3200" i="1" dirty="0" err="1">
                <a:ea typeface="+mj-lt"/>
                <a:cs typeface="+mj-lt"/>
              </a:rPr>
              <a:t>putrifying</a:t>
            </a:r>
            <a:r>
              <a:rPr lang="en-US" sz="3200" i="1" dirty="0">
                <a:ea typeface="+mj-lt"/>
                <a:cs typeface="+mj-lt"/>
              </a:rPr>
              <a:t> sores: they have not been closed, neither bound up, neither mollified with ointment. </a:t>
            </a:r>
            <a:r>
              <a:rPr lang="en-US" sz="3200" dirty="0">
                <a:ea typeface="+mj-lt"/>
                <a:cs typeface="+mj-lt"/>
              </a:rPr>
              <a:t>Isa 1:5,6</a:t>
            </a:r>
          </a:p>
          <a:p>
            <a:pPr marL="0" indent="0" algn="ctr">
              <a:buNone/>
            </a:pPr>
            <a:endParaRPr lang="en-US" sz="3200" i="1" dirty="0"/>
          </a:p>
          <a:p>
            <a:pPr marL="0" indent="0">
              <a:buNone/>
            </a:pPr>
            <a:endParaRPr lang="en-US" dirty="0"/>
          </a:p>
        </p:txBody>
      </p:sp>
    </p:spTree>
    <p:extLst>
      <p:ext uri="{BB962C8B-B14F-4D97-AF65-F5344CB8AC3E}">
        <p14:creationId xmlns:p14="http://schemas.microsoft.com/office/powerpoint/2010/main" val="2756476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89A0-8722-3235-A608-B4B58B259318}"/>
              </a:ext>
            </a:extLst>
          </p:cNvPr>
          <p:cNvSpPr>
            <a:spLocks noGrp="1"/>
          </p:cNvSpPr>
          <p:nvPr>
            <p:ph type="title"/>
          </p:nvPr>
        </p:nvSpPr>
        <p:spPr/>
        <p:txBody>
          <a:bodyPr/>
          <a:lstStyle/>
          <a:p>
            <a:pPr algn="ctr"/>
            <a:r>
              <a:rPr lang="en-US" dirty="0"/>
              <a:t>DEAD</a:t>
            </a:r>
          </a:p>
          <a:p>
            <a:endParaRPr lang="en-US" dirty="0"/>
          </a:p>
        </p:txBody>
      </p:sp>
      <p:sp>
        <p:nvSpPr>
          <p:cNvPr id="3" name="Content Placeholder 2">
            <a:extLst>
              <a:ext uri="{FF2B5EF4-FFF2-40B4-BE49-F238E27FC236}">
                <a16:creationId xmlns:a16="http://schemas.microsoft.com/office/drawing/2014/main" id="{684E0BE6-8463-E631-B278-F4EB7384814B}"/>
              </a:ext>
            </a:extLst>
          </p:cNvPr>
          <p:cNvSpPr>
            <a:spLocks noGrp="1"/>
          </p:cNvSpPr>
          <p:nvPr>
            <p:ph idx="1"/>
          </p:nvPr>
        </p:nvSpPr>
        <p:spPr/>
        <p:txBody>
          <a:bodyPr vert="horz" lIns="91440" tIns="45720" rIns="91440" bIns="45720" rtlCol="0" anchor="t">
            <a:normAutofit/>
          </a:bodyPr>
          <a:lstStyle/>
          <a:p>
            <a:pPr marL="0" indent="0">
              <a:buNone/>
            </a:pPr>
            <a:r>
              <a:rPr lang="en-US" sz="4000" i="1" dirty="0">
                <a:ea typeface="+mj-lt"/>
                <a:cs typeface="+mj-lt"/>
              </a:rPr>
              <a:t>For to be carnally minded is death...I am carnal, sold under sin! </a:t>
            </a:r>
            <a:endParaRPr lang="en-US" dirty="0">
              <a:ea typeface="+mj-lt"/>
              <a:cs typeface="+mj-lt"/>
            </a:endParaRPr>
          </a:p>
          <a:p>
            <a:pPr marL="0" indent="0">
              <a:buNone/>
            </a:pPr>
            <a:r>
              <a:rPr lang="en-US" sz="4000" dirty="0">
                <a:ea typeface="+mj-lt"/>
                <a:cs typeface="+mj-lt"/>
              </a:rPr>
              <a:t>Romans 8:6 &amp; Romans 7:14 </a:t>
            </a:r>
            <a:endParaRPr lang="en-US" dirty="0">
              <a:ea typeface="+mj-lt"/>
              <a:cs typeface="+mj-lt"/>
            </a:endParaRPr>
          </a:p>
          <a:p>
            <a:pPr marL="0" indent="0">
              <a:buNone/>
            </a:pPr>
            <a:endParaRPr lang="en-US" i="1" dirty="0"/>
          </a:p>
          <a:p>
            <a:pPr>
              <a:buClr>
                <a:srgbClr val="8AD0D6"/>
              </a:buClr>
            </a:pPr>
            <a:endParaRPr lang="en-US" dirty="0"/>
          </a:p>
        </p:txBody>
      </p:sp>
    </p:spTree>
    <p:extLst>
      <p:ext uri="{BB962C8B-B14F-4D97-AF65-F5344CB8AC3E}">
        <p14:creationId xmlns:p14="http://schemas.microsoft.com/office/powerpoint/2010/main" val="263419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8EA9-91DD-1A31-1078-333487BE0ADC}"/>
              </a:ext>
            </a:extLst>
          </p:cNvPr>
          <p:cNvSpPr>
            <a:spLocks noGrp="1"/>
          </p:cNvSpPr>
          <p:nvPr>
            <p:ph type="title"/>
          </p:nvPr>
        </p:nvSpPr>
        <p:spPr/>
        <p:txBody>
          <a:bodyPr/>
          <a:lstStyle/>
          <a:p>
            <a:r>
              <a:rPr lang="en-US" b="1" u="sng">
                <a:ea typeface="+mj-lt"/>
                <a:cs typeface="+mj-lt"/>
              </a:rPr>
              <a:t>The Dangers of an incomplete presentation of the Gospel</a:t>
            </a:r>
            <a:endParaRPr lang="en-US"/>
          </a:p>
          <a:p>
            <a:endParaRPr lang="en-US"/>
          </a:p>
        </p:txBody>
      </p:sp>
      <p:sp>
        <p:nvSpPr>
          <p:cNvPr id="3" name="Content Placeholder 2">
            <a:extLst>
              <a:ext uri="{FF2B5EF4-FFF2-40B4-BE49-F238E27FC236}">
                <a16:creationId xmlns:a16="http://schemas.microsoft.com/office/drawing/2014/main" id="{E9A262FC-0A33-62EF-CD1D-266A8519C1D0}"/>
              </a:ext>
            </a:extLst>
          </p:cNvPr>
          <p:cNvSpPr>
            <a:spLocks noGrp="1"/>
          </p:cNvSpPr>
          <p:nvPr>
            <p:ph idx="1"/>
          </p:nvPr>
        </p:nvSpPr>
        <p:spPr/>
        <p:txBody>
          <a:bodyPr vert="horz" lIns="91440" tIns="45720" rIns="91440" bIns="45720" rtlCol="0" anchor="t">
            <a:normAutofit/>
          </a:bodyPr>
          <a:lstStyle/>
          <a:p>
            <a:pPr marL="0" indent="0">
              <a:buNone/>
            </a:pPr>
            <a:r>
              <a:rPr lang="en-US" sz="3600" dirty="0">
                <a:ea typeface="+mj-lt"/>
                <a:cs typeface="+mj-lt"/>
              </a:rPr>
              <a:t>Presumption of peace: </a:t>
            </a:r>
            <a:r>
              <a:rPr lang="en-US" sz="3600" i="1" dirty="0">
                <a:ea typeface="+mj-lt"/>
                <a:cs typeface="+mj-lt"/>
              </a:rPr>
              <a:t>“And she shall bring forth a son, and thou shalt call his name JESUS: for he shall save his people </a:t>
            </a:r>
            <a:r>
              <a:rPr lang="en-US" sz="3600" b="1" i="1" u="sng" dirty="0">
                <a:ea typeface="+mj-lt"/>
                <a:cs typeface="+mj-lt"/>
              </a:rPr>
              <a:t>from their sins</a:t>
            </a:r>
            <a:r>
              <a:rPr lang="en-US" sz="3600" b="1" i="1" dirty="0">
                <a:ea typeface="+mj-lt"/>
                <a:cs typeface="+mj-lt"/>
              </a:rPr>
              <a:t>.” </a:t>
            </a:r>
            <a:r>
              <a:rPr lang="en-US" sz="3600" i="1" dirty="0">
                <a:ea typeface="+mj-lt"/>
                <a:cs typeface="+mj-lt"/>
              </a:rPr>
              <a:t>Matt 1:2</a:t>
            </a:r>
            <a:r>
              <a:rPr lang="en-US" i="1" dirty="0">
                <a:ea typeface="+mj-lt"/>
                <a:cs typeface="+mj-lt"/>
              </a:rPr>
              <a:t>1</a:t>
            </a:r>
            <a:endParaRPr lang="en-US"/>
          </a:p>
          <a:p>
            <a:pPr marL="0" indent="0">
              <a:buClr>
                <a:srgbClr val="8AD0D6"/>
              </a:buClr>
              <a:buNone/>
            </a:pPr>
            <a:endParaRPr lang="en-US"/>
          </a:p>
        </p:txBody>
      </p:sp>
    </p:spTree>
    <p:extLst>
      <p:ext uri="{BB962C8B-B14F-4D97-AF65-F5344CB8AC3E}">
        <p14:creationId xmlns:p14="http://schemas.microsoft.com/office/powerpoint/2010/main" val="3327024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A283-76C2-25C7-03C3-24E0D16BC615}"/>
              </a:ext>
            </a:extLst>
          </p:cNvPr>
          <p:cNvSpPr>
            <a:spLocks noGrp="1"/>
          </p:cNvSpPr>
          <p:nvPr>
            <p:ph type="title"/>
          </p:nvPr>
        </p:nvSpPr>
        <p:spPr/>
        <p:txBody>
          <a:bodyPr/>
          <a:lstStyle/>
          <a:p>
            <a:r>
              <a:rPr lang="en-US" dirty="0"/>
              <a:t>Deceitful </a:t>
            </a:r>
          </a:p>
        </p:txBody>
      </p:sp>
      <p:sp>
        <p:nvSpPr>
          <p:cNvPr id="3" name="Content Placeholder 2">
            <a:extLst>
              <a:ext uri="{FF2B5EF4-FFF2-40B4-BE49-F238E27FC236}">
                <a16:creationId xmlns:a16="http://schemas.microsoft.com/office/drawing/2014/main" id="{9F2B5F4A-8453-B941-6680-9B94BA4CD714}"/>
              </a:ext>
            </a:extLst>
          </p:cNvPr>
          <p:cNvSpPr>
            <a:spLocks noGrp="1"/>
          </p:cNvSpPr>
          <p:nvPr>
            <p:ph idx="1"/>
          </p:nvPr>
        </p:nvSpPr>
        <p:spPr/>
        <p:txBody>
          <a:bodyPr vert="horz" lIns="91440" tIns="45720" rIns="91440" bIns="45720" rtlCol="0" anchor="t">
            <a:normAutofit/>
          </a:bodyPr>
          <a:lstStyle/>
          <a:p>
            <a:pPr marL="0" indent="0" algn="ctr">
              <a:buClr>
                <a:srgbClr val="8AD0D6"/>
              </a:buClr>
              <a:buNone/>
            </a:pPr>
            <a:r>
              <a:rPr lang="en-US" sz="4000" i="1" dirty="0">
                <a:ea typeface="+mj-lt"/>
                <a:cs typeface="+mj-lt"/>
              </a:rPr>
              <a:t>The heart is deceitful above all things, and desperately wicked </a:t>
            </a:r>
            <a:endParaRPr lang="en-US" sz="4000"/>
          </a:p>
          <a:p>
            <a:pPr indent="0" algn="ctr">
              <a:buNone/>
            </a:pPr>
            <a:r>
              <a:rPr lang="en-US" sz="4000" dirty="0">
                <a:ea typeface="+mj-lt"/>
                <a:cs typeface="+mj-lt"/>
              </a:rPr>
              <a:t>Jer 17:9</a:t>
            </a:r>
            <a:endParaRPr lang="en-US" sz="4000" dirty="0"/>
          </a:p>
          <a:p>
            <a:pPr marL="0" indent="0">
              <a:buNone/>
            </a:pPr>
            <a:endParaRPr lang="en-US" dirty="0"/>
          </a:p>
        </p:txBody>
      </p:sp>
    </p:spTree>
    <p:extLst>
      <p:ext uri="{BB962C8B-B14F-4D97-AF65-F5344CB8AC3E}">
        <p14:creationId xmlns:p14="http://schemas.microsoft.com/office/powerpoint/2010/main" val="755047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AA482-9ED2-899B-FFF5-40F8D6E42904}"/>
              </a:ext>
            </a:extLst>
          </p:cNvPr>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u="sng">
                <a:solidFill>
                  <a:srgbClr val="EBEBEB"/>
                </a:solidFill>
              </a:rPr>
              <a:t>The Law of God</a:t>
            </a:r>
            <a:endParaRPr lang="en-US" sz="4800">
              <a:solidFill>
                <a:srgbClr val="EBEBEB"/>
              </a:solidFill>
            </a:endParaRPr>
          </a:p>
          <a:p>
            <a:endParaRPr lang="en-US" sz="4800">
              <a:solidFill>
                <a:srgbClr val="EBEBEB"/>
              </a:solidFill>
            </a:endParaRP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a:extLst>
              <a:ext uri="{FF2B5EF4-FFF2-40B4-BE49-F238E27FC236}">
                <a16:creationId xmlns:a16="http://schemas.microsoft.com/office/drawing/2014/main" id="{7ADEF2F0-23B2-6B26-EED1-347BAF9F27F4}"/>
              </a:ext>
            </a:extLst>
          </p:cNvPr>
          <p:cNvPicPr>
            <a:picLocks noGrp="1" noChangeAspect="1"/>
          </p:cNvPicPr>
          <p:nvPr>
            <p:ph idx="1"/>
          </p:nvPr>
        </p:nvPicPr>
        <p:blipFill rotWithShape="1">
          <a:blip r:embed="rId7">
            <a:extLst>
              <a:ext uri="{837473B0-CC2E-450A-ABE3-18F120FF3D39}">
                <a1611:picAttrSrcUrl xmlns:a1611="http://schemas.microsoft.com/office/drawing/2016/11/main" r:id="rId8"/>
              </a:ext>
            </a:extLst>
          </a:blip>
          <a:srcRect l="7202" r="7934"/>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34C2FA3C-BA41-3032-986B-A192AAF3B477}"/>
              </a:ext>
            </a:extLst>
          </p:cNvPr>
          <p:cNvSpPr txBox="1"/>
          <p:nvPr/>
        </p:nvSpPr>
        <p:spPr>
          <a:xfrm>
            <a:off x="9631684" y="6657945"/>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585654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AE0F3-AF77-DBF3-B1A3-37E0FC3AAECF}"/>
              </a:ext>
            </a:extLst>
          </p:cNvPr>
          <p:cNvSpPr>
            <a:spLocks noGrp="1"/>
          </p:cNvSpPr>
          <p:nvPr>
            <p:ph type="title"/>
          </p:nvPr>
        </p:nvSpPr>
        <p:spPr>
          <a:xfrm>
            <a:off x="648930" y="629266"/>
            <a:ext cx="6188190" cy="1622321"/>
          </a:xfrm>
        </p:spPr>
        <p:txBody>
          <a:bodyPr>
            <a:normAutofit/>
          </a:bodyPr>
          <a:lstStyle/>
          <a:p>
            <a:r>
              <a:rPr lang="en-US">
                <a:solidFill>
                  <a:srgbClr val="EBEBEB"/>
                </a:solidFill>
              </a:rPr>
              <a:t>Question</a:t>
            </a:r>
          </a:p>
        </p:txBody>
      </p:sp>
      <p:sp>
        <p:nvSpPr>
          <p:cNvPr id="3" name="Content Placeholder 2">
            <a:extLst>
              <a:ext uri="{FF2B5EF4-FFF2-40B4-BE49-F238E27FC236}">
                <a16:creationId xmlns:a16="http://schemas.microsoft.com/office/drawing/2014/main" id="{C609A1C0-BCE9-23F6-3DB2-FC956BCECD84}"/>
              </a:ext>
            </a:extLst>
          </p:cNvPr>
          <p:cNvSpPr>
            <a:spLocks noGrp="1"/>
          </p:cNvSpPr>
          <p:nvPr>
            <p:ph idx="1"/>
          </p:nvPr>
        </p:nvSpPr>
        <p:spPr>
          <a:xfrm>
            <a:off x="648930" y="2438400"/>
            <a:ext cx="6188189" cy="3785419"/>
          </a:xfrm>
        </p:spPr>
        <p:txBody>
          <a:bodyPr vert="horz" lIns="91440" tIns="45720" rIns="91440" bIns="45720" rtlCol="0" anchor="t">
            <a:normAutofit/>
          </a:bodyPr>
          <a:lstStyle/>
          <a:p>
            <a:pPr>
              <a:buNone/>
            </a:pPr>
            <a:r>
              <a:rPr lang="en-US" sz="3600" dirty="0">
                <a:solidFill>
                  <a:srgbClr val="FFFFFF"/>
                </a:solidFill>
                <a:ea typeface="+mj-lt"/>
                <a:cs typeface="+mj-lt"/>
              </a:rPr>
              <a:t>What is this “Law” which God has given to His children as an inheritance?</a:t>
            </a:r>
            <a:endParaRPr lang="en-US" sz="3600" dirty="0">
              <a:solidFill>
                <a:srgbClr val="FFFFFF"/>
              </a:solidFill>
            </a:endParaRPr>
          </a:p>
          <a:p>
            <a:pPr marL="0" indent="0">
              <a:buNone/>
            </a:pPr>
            <a:endParaRPr lang="en-US">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Question Marks Free Stock Photo - Public Domain Pictures">
            <a:extLst>
              <a:ext uri="{FF2B5EF4-FFF2-40B4-BE49-F238E27FC236}">
                <a16:creationId xmlns:a16="http://schemas.microsoft.com/office/drawing/2014/main" id="{AC62C707-560E-C64D-C99D-23EB6862F115}"/>
              </a:ext>
            </a:extLst>
          </p:cNvPr>
          <p:cNvPicPr>
            <a:picLocks noChangeAspect="1"/>
          </p:cNvPicPr>
          <p:nvPr/>
        </p:nvPicPr>
        <p:blipFill rotWithShape="1">
          <a:blip r:embed="rId3"/>
          <a:srcRect l="27919" r="3137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182906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1685-E9C7-A96D-A2B9-BDA56A9939EF}"/>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FBBE128E-CA27-4D57-FD23-323C693446FC}"/>
              </a:ext>
            </a:extLst>
          </p:cNvPr>
          <p:cNvSpPr>
            <a:spLocks noGrp="1"/>
          </p:cNvSpPr>
          <p:nvPr>
            <p:ph idx="1"/>
          </p:nvPr>
        </p:nvSpPr>
        <p:spPr/>
        <p:txBody>
          <a:bodyPr vert="horz" lIns="91440" tIns="45720" rIns="91440" bIns="45720" rtlCol="0" anchor="t">
            <a:normAutofit/>
          </a:bodyPr>
          <a:lstStyle/>
          <a:p>
            <a:pPr algn="ctr">
              <a:buNone/>
            </a:pPr>
            <a:r>
              <a:rPr lang="en-US" sz="3600" dirty="0">
                <a:ea typeface="+mj-lt"/>
                <a:cs typeface="+mj-lt"/>
              </a:rPr>
              <a:t>The Law of God is a written transcript of what </a:t>
            </a:r>
            <a:r>
              <a:rPr lang="en-US" sz="3600" u="sng" dirty="0">
                <a:ea typeface="+mj-lt"/>
                <a:cs typeface="+mj-lt"/>
              </a:rPr>
              <a:t>love</a:t>
            </a:r>
            <a:r>
              <a:rPr lang="en-US" sz="3600" dirty="0">
                <a:ea typeface="+mj-lt"/>
                <a:cs typeface="+mj-lt"/>
              </a:rPr>
              <a:t> looks like. It was given so that we might see our true condition and thus flee to Christ for salvation.</a:t>
            </a:r>
            <a:endParaRPr lang="en-US" sz="3600" dirty="0"/>
          </a:p>
          <a:p>
            <a:pPr marL="0" indent="0">
              <a:buNone/>
            </a:pPr>
            <a:endParaRPr lang="en-US" dirty="0"/>
          </a:p>
        </p:txBody>
      </p:sp>
    </p:spTree>
    <p:extLst>
      <p:ext uri="{BB962C8B-B14F-4D97-AF65-F5344CB8AC3E}">
        <p14:creationId xmlns:p14="http://schemas.microsoft.com/office/powerpoint/2010/main" val="270091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erenity 2 Free Stock Photo - Public Domain Pictures">
            <a:extLst>
              <a:ext uri="{FF2B5EF4-FFF2-40B4-BE49-F238E27FC236}">
                <a16:creationId xmlns:a16="http://schemas.microsoft.com/office/drawing/2014/main" id="{3E2E561D-1AAB-8675-628C-126A958AA451}"/>
              </a:ext>
            </a:extLst>
          </p:cNvPr>
          <p:cNvPicPr>
            <a:picLocks noChangeAspect="1"/>
          </p:cNvPicPr>
          <p:nvPr/>
        </p:nvPicPr>
        <p:blipFill rotWithShape="1">
          <a:blip r:embed="rId2">
            <a:alphaModFix amt="35000"/>
          </a:blip>
          <a:srcRect l="4445" r="1" b="1"/>
          <a:stretch/>
        </p:blipFill>
        <p:spPr>
          <a:xfrm>
            <a:off x="20" y="-1"/>
            <a:ext cx="12191980" cy="6858000"/>
          </a:xfrm>
          <a:prstGeom prst="rect">
            <a:avLst/>
          </a:prstGeom>
        </p:spPr>
      </p:pic>
      <p:sp>
        <p:nvSpPr>
          <p:cNvPr id="9" name="Rectangle 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B77F831-4BC7-FA77-38CE-EF6EB44BEBBC}"/>
              </a:ext>
            </a:extLst>
          </p:cNvPr>
          <p:cNvSpPr>
            <a:spLocks noGrp="1"/>
          </p:cNvSpPr>
          <p:nvPr>
            <p:ph idx="1"/>
          </p:nvPr>
        </p:nvSpPr>
        <p:spPr>
          <a:xfrm>
            <a:off x="1103312" y="2052918"/>
            <a:ext cx="8946541" cy="4195481"/>
          </a:xfrm>
        </p:spPr>
        <p:txBody>
          <a:bodyPr vert="horz" lIns="91440" tIns="45720" rIns="91440" bIns="45720" rtlCol="0" anchor="t">
            <a:normAutofit/>
          </a:bodyPr>
          <a:lstStyle/>
          <a:p>
            <a:pPr>
              <a:buNone/>
            </a:pPr>
            <a:r>
              <a:rPr lang="en-US" sz="3600" dirty="0">
                <a:ea typeface="+mj-lt"/>
                <a:cs typeface="+mj-lt"/>
              </a:rPr>
              <a:t>“Love worketh no ill to its neighbor therefore </a:t>
            </a:r>
            <a:r>
              <a:rPr lang="en-US" sz="3600" u="sng" dirty="0">
                <a:ea typeface="+mj-lt"/>
                <a:cs typeface="+mj-lt"/>
              </a:rPr>
              <a:t>love is the fulfilling of the Law</a:t>
            </a:r>
            <a:r>
              <a:rPr lang="en-US" sz="3600" dirty="0">
                <a:ea typeface="+mj-lt"/>
                <a:cs typeface="+mj-lt"/>
              </a:rPr>
              <a:t>. </a:t>
            </a:r>
            <a:endParaRPr lang="en-US" sz="3600" dirty="0"/>
          </a:p>
          <a:p>
            <a:pPr>
              <a:buNone/>
            </a:pPr>
            <a:r>
              <a:rPr lang="en-US" sz="3600" dirty="0">
                <a:ea typeface="+mj-lt"/>
                <a:cs typeface="+mj-lt"/>
              </a:rPr>
              <a:t>Rom 13:10</a:t>
            </a:r>
            <a:endParaRPr lang="en-US" sz="3600" dirty="0"/>
          </a:p>
          <a:p>
            <a:pPr marL="0" indent="0">
              <a:buNone/>
            </a:pPr>
            <a:endParaRPr lang="en-US" dirty="0"/>
          </a:p>
        </p:txBody>
      </p:sp>
    </p:spTree>
    <p:extLst>
      <p:ext uri="{BB962C8B-B14F-4D97-AF65-F5344CB8AC3E}">
        <p14:creationId xmlns:p14="http://schemas.microsoft.com/office/powerpoint/2010/main" val="194832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4" descr="Sunset #5 Free Stock Photo - Public Domain Pictures">
            <a:extLst>
              <a:ext uri="{FF2B5EF4-FFF2-40B4-BE49-F238E27FC236}">
                <a16:creationId xmlns:a16="http://schemas.microsoft.com/office/drawing/2014/main" id="{69BBA1E5-C85D-29B9-5353-B1721281A88C}"/>
              </a:ext>
            </a:extLst>
          </p:cNvPr>
          <p:cNvPicPr>
            <a:picLocks noChangeAspect="1"/>
          </p:cNvPicPr>
          <p:nvPr/>
        </p:nvPicPr>
        <p:blipFill rotWithShape="1">
          <a:blip r:embed="rId3"/>
          <a:srcRect t="1635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32F716-192A-743B-F2CD-F9AD7AAC6CD5}"/>
              </a:ext>
            </a:extLst>
          </p:cNvPr>
          <p:cNvSpPr>
            <a:spLocks noGrp="1"/>
          </p:cNvSpPr>
          <p:nvPr>
            <p:ph idx="1"/>
          </p:nvPr>
        </p:nvSpPr>
        <p:spPr>
          <a:xfrm>
            <a:off x="6374886" y="1342257"/>
            <a:ext cx="4169380" cy="3851619"/>
          </a:xfrm>
        </p:spPr>
        <p:txBody>
          <a:bodyPr vert="horz" lIns="91440" tIns="45720" rIns="91440" bIns="45720" rtlCol="0" anchor="t">
            <a:noAutofit/>
          </a:bodyPr>
          <a:lstStyle/>
          <a:p>
            <a:pPr>
              <a:buNone/>
            </a:pPr>
            <a:r>
              <a:rPr lang="en-US" sz="3600" dirty="0">
                <a:ea typeface="+mj-lt"/>
                <a:cs typeface="+mj-lt"/>
              </a:rPr>
              <a:t>“Wherefore the law </a:t>
            </a:r>
            <a:r>
              <a:rPr lang="en-US" sz="3600" i="1" dirty="0">
                <a:ea typeface="+mj-lt"/>
                <a:cs typeface="+mj-lt"/>
              </a:rPr>
              <a:t>is</a:t>
            </a:r>
            <a:r>
              <a:rPr lang="en-US" sz="3600" dirty="0">
                <a:ea typeface="+mj-lt"/>
                <a:cs typeface="+mj-lt"/>
              </a:rPr>
              <a:t> holy, and the commandment holy, and just, and good.”</a:t>
            </a:r>
            <a:br>
              <a:rPr lang="en-US" sz="3600" dirty="0">
                <a:ea typeface="+mj-lt"/>
                <a:cs typeface="+mj-lt"/>
              </a:rPr>
            </a:br>
            <a:r>
              <a:rPr lang="en-US" sz="3600" dirty="0">
                <a:ea typeface="+mj-lt"/>
                <a:cs typeface="+mj-lt"/>
              </a:rPr>
              <a:t> Romans 7:12</a:t>
            </a:r>
            <a:endParaRPr lang="en-US" sz="3600" dirty="0"/>
          </a:p>
          <a:p>
            <a:pPr marL="0" indent="0">
              <a:buNone/>
            </a:pPr>
            <a:endParaRPr lang="en-US" sz="1800"/>
          </a:p>
        </p:txBody>
      </p:sp>
    </p:spTree>
    <p:extLst>
      <p:ext uri="{BB962C8B-B14F-4D97-AF65-F5344CB8AC3E}">
        <p14:creationId xmlns:p14="http://schemas.microsoft.com/office/powerpoint/2010/main" val="286697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0D7410-ABDE-F0F6-777B-6926B016D068}"/>
              </a:ext>
            </a:extLst>
          </p:cNvPr>
          <p:cNvSpPr>
            <a:spLocks noGrp="1"/>
          </p:cNvSpPr>
          <p:nvPr>
            <p:ph idx="1"/>
          </p:nvPr>
        </p:nvSpPr>
        <p:spPr>
          <a:xfrm>
            <a:off x="648930" y="566326"/>
            <a:ext cx="6188189" cy="6165493"/>
          </a:xfrm>
        </p:spPr>
        <p:txBody>
          <a:bodyPr vert="horz" lIns="91440" tIns="45720" rIns="91440" bIns="45720" rtlCol="0" anchor="t">
            <a:noAutofit/>
          </a:bodyPr>
          <a:lstStyle/>
          <a:p>
            <a:pPr>
              <a:buNone/>
            </a:pPr>
            <a:r>
              <a:rPr lang="en-US" sz="3600" dirty="0">
                <a:solidFill>
                  <a:srgbClr val="FFFFFF"/>
                </a:solidFill>
                <a:ea typeface="+mj-lt"/>
                <a:cs typeface="+mj-lt"/>
              </a:rPr>
              <a:t>The Inheritance </a:t>
            </a:r>
            <a:r>
              <a:rPr lang="en-US" sz="3600" u="sng" dirty="0">
                <a:solidFill>
                  <a:srgbClr val="FFFFFF"/>
                </a:solidFill>
                <a:ea typeface="+mj-lt"/>
                <a:cs typeface="+mj-lt"/>
              </a:rPr>
              <a:t>promised</a:t>
            </a:r>
            <a:r>
              <a:rPr lang="en-US" sz="3600" dirty="0">
                <a:solidFill>
                  <a:srgbClr val="FFFFFF"/>
                </a:solidFill>
                <a:ea typeface="+mj-lt"/>
                <a:cs typeface="+mj-lt"/>
              </a:rPr>
              <a:t> to God’s people is His very Holiness/Glory! Put into and sealed into the hearts and minds of His children as an inheritance given to them through Christs’ Will which He signed into force by His death on the cross.</a:t>
            </a:r>
            <a:endParaRPr lang="en-US" sz="3600" dirty="0">
              <a:solidFill>
                <a:srgbClr val="FFFFFF"/>
              </a:solidFill>
            </a:endParaRPr>
          </a:p>
          <a:p>
            <a:pPr marL="0" indent="0">
              <a:buNone/>
            </a:pPr>
            <a:endParaRPr lang="en-US">
              <a:solidFill>
                <a:srgbClr val="FFFFFF"/>
              </a:solidFill>
            </a:endParaRPr>
          </a:p>
        </p:txBody>
      </p:sp>
      <p:sp>
        <p:nvSpPr>
          <p:cNvPr id="2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Free Images : old, red, seal, organ, document, certificate, sealing wax 2000x1334 - - 603288 ...">
            <a:extLst>
              <a:ext uri="{FF2B5EF4-FFF2-40B4-BE49-F238E27FC236}">
                <a16:creationId xmlns:a16="http://schemas.microsoft.com/office/drawing/2014/main" id="{1AC0E81E-BC20-D316-2CA1-2748B0D09237}"/>
              </a:ext>
            </a:extLst>
          </p:cNvPr>
          <p:cNvPicPr>
            <a:picLocks noChangeAspect="1"/>
          </p:cNvPicPr>
          <p:nvPr/>
        </p:nvPicPr>
        <p:blipFill rotWithShape="1">
          <a:blip r:embed="rId3"/>
          <a:srcRect l="9987" r="1764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097395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ree photo: Jewellery, Beads, Chain, Necklace - Free Image on Pixabay - 509342">
            <a:extLst>
              <a:ext uri="{FF2B5EF4-FFF2-40B4-BE49-F238E27FC236}">
                <a16:creationId xmlns:a16="http://schemas.microsoft.com/office/drawing/2014/main" id="{70083081-CC6E-0536-9202-616101BECA8D}"/>
              </a:ext>
            </a:extLst>
          </p:cNvPr>
          <p:cNvPicPr>
            <a:picLocks noChangeAspect="1"/>
          </p:cNvPicPr>
          <p:nvPr/>
        </p:nvPicPr>
        <p:blipFill rotWithShape="1">
          <a:blip r:embed="rId2">
            <a:alphaModFix amt="35000"/>
          </a:blip>
          <a:srcRect t="4853" b="10878"/>
          <a:stretch/>
        </p:blipFill>
        <p:spPr>
          <a:xfrm>
            <a:off x="20" y="-1"/>
            <a:ext cx="12191980" cy="6858000"/>
          </a:xfrm>
          <a:prstGeom prst="rect">
            <a:avLst/>
          </a:prstGeom>
        </p:spPr>
      </p:pic>
      <p:sp>
        <p:nvSpPr>
          <p:cNvPr id="2" name="Title 1">
            <a:extLst>
              <a:ext uri="{FF2B5EF4-FFF2-40B4-BE49-F238E27FC236}">
                <a16:creationId xmlns:a16="http://schemas.microsoft.com/office/drawing/2014/main" id="{5F949F1A-F8B8-9342-8BD4-2B4A9E2B3B97}"/>
              </a:ext>
            </a:extLst>
          </p:cNvPr>
          <p:cNvSpPr>
            <a:spLocks noGrp="1"/>
          </p:cNvSpPr>
          <p:nvPr>
            <p:ph type="title"/>
          </p:nvPr>
        </p:nvSpPr>
        <p:spPr>
          <a:xfrm>
            <a:off x="646111" y="452718"/>
            <a:ext cx="9404723" cy="1400530"/>
          </a:xfrm>
        </p:spPr>
        <p:txBody>
          <a:bodyPr>
            <a:normAutofit/>
          </a:bodyPr>
          <a:lstStyle/>
          <a:p>
            <a:r>
              <a:rPr lang="en-US" b="1" u="sng" dirty="0">
                <a:ea typeface="+mj-lt"/>
                <a:cs typeface="+mj-lt"/>
              </a:rPr>
              <a:t>Partakers of the Divine Nature</a:t>
            </a:r>
            <a:endParaRPr lang="en-US"/>
          </a:p>
          <a:p>
            <a:endParaRPr lang="en-US" dirty="0"/>
          </a:p>
        </p:txBody>
      </p:sp>
      <p:sp>
        <p:nvSpPr>
          <p:cNvPr id="3" name="Content Placeholder 2">
            <a:extLst>
              <a:ext uri="{FF2B5EF4-FFF2-40B4-BE49-F238E27FC236}">
                <a16:creationId xmlns:a16="http://schemas.microsoft.com/office/drawing/2014/main" id="{8932112C-8FB9-8746-6B44-31B5E889E992}"/>
              </a:ext>
            </a:extLst>
          </p:cNvPr>
          <p:cNvSpPr>
            <a:spLocks noGrp="1"/>
          </p:cNvSpPr>
          <p:nvPr>
            <p:ph idx="1"/>
          </p:nvPr>
        </p:nvSpPr>
        <p:spPr>
          <a:xfrm>
            <a:off x="1103312" y="2052918"/>
            <a:ext cx="8946541" cy="4195481"/>
          </a:xfrm>
        </p:spPr>
        <p:txBody>
          <a:bodyPr vert="horz" lIns="91440" tIns="45720" rIns="91440" bIns="45720" rtlCol="0" anchor="t">
            <a:normAutofit/>
          </a:bodyPr>
          <a:lstStyle/>
          <a:p>
            <a:pPr>
              <a:buNone/>
            </a:pPr>
            <a:r>
              <a:rPr lang="en-US" sz="3600" dirty="0">
                <a:ea typeface="+mj-lt"/>
                <a:cs typeface="+mj-lt"/>
              </a:rPr>
              <a:t>Whereby are given unto us exceeding great and precious promises: that by these ye might be partakers of the Divine</a:t>
            </a:r>
            <a:r>
              <a:rPr lang="en-US" sz="3600" u="sng" dirty="0">
                <a:ea typeface="+mj-lt"/>
                <a:cs typeface="+mj-lt"/>
              </a:rPr>
              <a:t> nature</a:t>
            </a:r>
            <a:r>
              <a:rPr lang="en-US" sz="3600" dirty="0">
                <a:ea typeface="+mj-lt"/>
                <a:cs typeface="+mj-lt"/>
              </a:rPr>
              <a:t>, having escaped the corruption that is in the world through lust.</a:t>
            </a:r>
            <a:br>
              <a:rPr lang="en-US" sz="3600" dirty="0">
                <a:ea typeface="+mj-lt"/>
                <a:cs typeface="+mj-lt"/>
              </a:rPr>
            </a:br>
            <a:r>
              <a:rPr lang="en-US" sz="3600" dirty="0">
                <a:ea typeface="+mj-lt"/>
                <a:cs typeface="+mj-lt"/>
              </a:rPr>
              <a:t>2 Peter 1:4</a:t>
            </a:r>
            <a:endParaRPr lang="en-US" sz="3600" dirty="0"/>
          </a:p>
          <a:p>
            <a:pPr marL="0" indent="0">
              <a:buNone/>
            </a:pPr>
            <a:endParaRPr lang="en-US" dirty="0"/>
          </a:p>
        </p:txBody>
      </p:sp>
    </p:spTree>
    <p:extLst>
      <p:ext uri="{BB962C8B-B14F-4D97-AF65-F5344CB8AC3E}">
        <p14:creationId xmlns:p14="http://schemas.microsoft.com/office/powerpoint/2010/main" val="453711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aith Free Stock Photo - Public Domain Pictures">
            <a:extLst>
              <a:ext uri="{FF2B5EF4-FFF2-40B4-BE49-F238E27FC236}">
                <a16:creationId xmlns:a16="http://schemas.microsoft.com/office/drawing/2014/main" id="{B974F88F-9360-93C9-0090-F92078847CC9}"/>
              </a:ext>
            </a:extLst>
          </p:cNvPr>
          <p:cNvPicPr>
            <a:picLocks noChangeAspect="1"/>
          </p:cNvPicPr>
          <p:nvPr/>
        </p:nvPicPr>
        <p:blipFill rotWithShape="1">
          <a:blip r:embed="rId2">
            <a:alphaModFix amt="35000"/>
          </a:blip>
          <a:srcRect t="909" b="14821"/>
          <a:stretch/>
        </p:blipFill>
        <p:spPr>
          <a:xfrm>
            <a:off x="20" y="-1"/>
            <a:ext cx="12191980" cy="6858000"/>
          </a:xfrm>
          <a:prstGeom prst="rect">
            <a:avLst/>
          </a:prstGeom>
        </p:spPr>
      </p:pic>
      <p:sp>
        <p:nvSpPr>
          <p:cNvPr id="2" name="Title 1">
            <a:extLst>
              <a:ext uri="{FF2B5EF4-FFF2-40B4-BE49-F238E27FC236}">
                <a16:creationId xmlns:a16="http://schemas.microsoft.com/office/drawing/2014/main" id="{5A503817-0B62-B6EC-30CC-82DAB6CAE8C2}"/>
              </a:ext>
            </a:extLst>
          </p:cNvPr>
          <p:cNvSpPr>
            <a:spLocks noGrp="1"/>
          </p:cNvSpPr>
          <p:nvPr>
            <p:ph type="title"/>
          </p:nvPr>
        </p:nvSpPr>
        <p:spPr>
          <a:xfrm>
            <a:off x="646111" y="452718"/>
            <a:ext cx="9404723" cy="1400530"/>
          </a:xfrm>
        </p:spPr>
        <p:txBody>
          <a:bodyPr>
            <a:normAutofit/>
          </a:bodyPr>
          <a:lstStyle/>
          <a:p>
            <a:r>
              <a:rPr lang="en-US" b="1" u="sng" dirty="0">
                <a:ea typeface="+mj-lt"/>
                <a:cs typeface="+mj-lt"/>
              </a:rPr>
              <a:t>The Blotting out of our sins.</a:t>
            </a:r>
            <a:endParaRPr lang="en-US"/>
          </a:p>
          <a:p>
            <a:endParaRPr lang="en-US" dirty="0"/>
          </a:p>
        </p:txBody>
      </p:sp>
      <p:sp>
        <p:nvSpPr>
          <p:cNvPr id="3" name="Content Placeholder 2">
            <a:extLst>
              <a:ext uri="{FF2B5EF4-FFF2-40B4-BE49-F238E27FC236}">
                <a16:creationId xmlns:a16="http://schemas.microsoft.com/office/drawing/2014/main" id="{22E484A5-6B96-2609-D1BE-4FFC70175336}"/>
              </a:ext>
            </a:extLst>
          </p:cNvPr>
          <p:cNvSpPr>
            <a:spLocks noGrp="1"/>
          </p:cNvSpPr>
          <p:nvPr>
            <p:ph idx="1"/>
          </p:nvPr>
        </p:nvSpPr>
        <p:spPr>
          <a:xfrm>
            <a:off x="1103312" y="2052918"/>
            <a:ext cx="8946541" cy="4195481"/>
          </a:xfrm>
        </p:spPr>
        <p:txBody>
          <a:bodyPr vert="horz" lIns="91440" tIns="45720" rIns="91440" bIns="45720" rtlCol="0" anchor="t">
            <a:normAutofit/>
          </a:bodyPr>
          <a:lstStyle/>
          <a:p>
            <a:pPr>
              <a:buNone/>
            </a:pPr>
            <a:r>
              <a:rPr lang="en-US" sz="3600" dirty="0">
                <a:ea typeface="+mj-lt"/>
                <a:cs typeface="+mj-lt"/>
              </a:rPr>
              <a:t>Repent ye therefore, and be converted, that your sins may be blotted out, when the times of </a:t>
            </a:r>
            <a:r>
              <a:rPr lang="en-US" sz="3600" u="sng" dirty="0">
                <a:ea typeface="+mj-lt"/>
                <a:cs typeface="+mj-lt"/>
              </a:rPr>
              <a:t>refreshing </a:t>
            </a:r>
            <a:r>
              <a:rPr lang="en-US" sz="3600" dirty="0">
                <a:ea typeface="+mj-lt"/>
                <a:cs typeface="+mj-lt"/>
              </a:rPr>
              <a:t>shall come from the presence of the Lord; And he shall send Jesus... </a:t>
            </a:r>
            <a:endParaRPr lang="en-US" sz="3600"/>
          </a:p>
          <a:p>
            <a:pPr>
              <a:buNone/>
            </a:pPr>
            <a:r>
              <a:rPr lang="en-US" sz="3600" dirty="0">
                <a:ea typeface="+mj-lt"/>
                <a:cs typeface="+mj-lt"/>
              </a:rPr>
              <a:t>Acts 3:19,20</a:t>
            </a:r>
            <a:endParaRPr lang="en-US" sz="3600"/>
          </a:p>
          <a:p>
            <a:pPr marL="0" indent="0">
              <a:buNone/>
            </a:pPr>
            <a:endParaRPr lang="en-US" dirty="0"/>
          </a:p>
        </p:txBody>
      </p:sp>
    </p:spTree>
    <p:extLst>
      <p:ext uri="{BB962C8B-B14F-4D97-AF65-F5344CB8AC3E}">
        <p14:creationId xmlns:p14="http://schemas.microsoft.com/office/powerpoint/2010/main" val="3761275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B534F6-3562-C0C7-E598-09F416B60EC7}"/>
              </a:ext>
            </a:extLst>
          </p:cNvPr>
          <p:cNvSpPr>
            <a:spLocks noGrp="1"/>
          </p:cNvSpPr>
          <p:nvPr>
            <p:ph idx="1"/>
          </p:nvPr>
        </p:nvSpPr>
        <p:spPr>
          <a:xfrm>
            <a:off x="1093905" y="811141"/>
            <a:ext cx="8946541" cy="5879406"/>
          </a:xfrm>
        </p:spPr>
        <p:txBody>
          <a:bodyPr vert="horz" lIns="91440" tIns="45720" rIns="91440" bIns="45720" rtlCol="0" anchor="t">
            <a:normAutofit/>
          </a:bodyPr>
          <a:lstStyle/>
          <a:p>
            <a:pPr marL="0" indent="0" algn="ctr">
              <a:buNone/>
            </a:pPr>
            <a:r>
              <a:rPr lang="en-US" sz="4000" u="sng" dirty="0"/>
              <a:t>Remission:</a:t>
            </a:r>
          </a:p>
          <a:p>
            <a:pPr marL="0" indent="0" algn="ctr">
              <a:buNone/>
            </a:pPr>
            <a:r>
              <a:rPr lang="en-US" sz="3200" dirty="0">
                <a:ea typeface="+mj-lt"/>
                <a:cs typeface="+mj-lt"/>
              </a:rPr>
              <a:t>“</a:t>
            </a:r>
            <a:r>
              <a:rPr lang="en-US" sz="3200" i="1" dirty="0">
                <a:ea typeface="+mj-lt"/>
                <a:cs typeface="+mj-lt"/>
              </a:rPr>
              <a:t>This is the covenant </a:t>
            </a:r>
            <a:r>
              <a:rPr lang="en-US" sz="3200" dirty="0">
                <a:ea typeface="+mj-lt"/>
                <a:cs typeface="+mj-lt"/>
              </a:rPr>
              <a:t>[Will] </a:t>
            </a:r>
            <a:r>
              <a:rPr lang="en-US" sz="3200" i="1" dirty="0">
                <a:ea typeface="+mj-lt"/>
                <a:cs typeface="+mj-lt"/>
              </a:rPr>
              <a:t>that I will make with them </a:t>
            </a:r>
            <a:r>
              <a:rPr lang="en-US" sz="3200" dirty="0">
                <a:ea typeface="+mj-lt"/>
                <a:cs typeface="+mj-lt"/>
              </a:rPr>
              <a:t>[Dispose to them]</a:t>
            </a:r>
            <a:r>
              <a:rPr lang="en-US" sz="3200" i="1" dirty="0">
                <a:ea typeface="+mj-lt"/>
                <a:cs typeface="+mj-lt"/>
              </a:rPr>
              <a:t> after those days, saith the Lord, I will put my laws into their hearts, and in their minds will I write them; And their sins and iniquities will I remember no more.</a:t>
            </a:r>
            <a:endParaRPr lang="en-US" sz="3200"/>
          </a:p>
          <a:p>
            <a:pPr algn="ctr">
              <a:buNone/>
            </a:pPr>
            <a:r>
              <a:rPr lang="en-US" sz="3200" i="1" dirty="0">
                <a:ea typeface="+mj-lt"/>
                <a:cs typeface="+mj-lt"/>
              </a:rPr>
              <a:t>Now where </a:t>
            </a:r>
            <a:r>
              <a:rPr lang="en-US" sz="3200" b="1" i="1" u="sng" dirty="0">
                <a:ea typeface="+mj-lt"/>
                <a:cs typeface="+mj-lt"/>
              </a:rPr>
              <a:t>remission</a:t>
            </a:r>
            <a:r>
              <a:rPr lang="en-US" sz="3200" i="1" dirty="0">
                <a:ea typeface="+mj-lt"/>
                <a:cs typeface="+mj-lt"/>
              </a:rPr>
              <a:t> [release from bondage] of these is, there is </a:t>
            </a:r>
            <a:r>
              <a:rPr lang="en-US" sz="3200" i="1" u="sng" dirty="0">
                <a:ea typeface="+mj-lt"/>
                <a:cs typeface="+mj-lt"/>
              </a:rPr>
              <a:t>no more offering for sin</a:t>
            </a:r>
            <a:r>
              <a:rPr lang="en-US" sz="3200" i="1" dirty="0">
                <a:ea typeface="+mj-lt"/>
                <a:cs typeface="+mj-lt"/>
              </a:rPr>
              <a:t>.</a:t>
            </a:r>
            <a:r>
              <a:rPr lang="en-US" sz="3200" dirty="0">
                <a:ea typeface="+mj-lt"/>
                <a:cs typeface="+mj-lt"/>
              </a:rPr>
              <a:t>” </a:t>
            </a:r>
            <a:r>
              <a:rPr lang="en-US" sz="2800" dirty="0">
                <a:ea typeface="+mj-lt"/>
                <a:cs typeface="+mj-lt"/>
              </a:rPr>
              <a:t>Heb 10:16-18</a:t>
            </a:r>
          </a:p>
          <a:p>
            <a:pPr algn="ctr">
              <a:buNone/>
            </a:pPr>
            <a:endParaRPr lang="en-US" sz="3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1289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3AD2D-4AED-0DCD-AA6E-A3777B49AFA8}"/>
              </a:ext>
            </a:extLst>
          </p:cNvPr>
          <p:cNvSpPr>
            <a:spLocks noGrp="1"/>
          </p:cNvSpPr>
          <p:nvPr>
            <p:ph idx="1"/>
          </p:nvPr>
        </p:nvSpPr>
        <p:spPr>
          <a:xfrm>
            <a:off x="1197386" y="481882"/>
            <a:ext cx="8946541" cy="5305554"/>
          </a:xfrm>
        </p:spPr>
        <p:txBody>
          <a:bodyPr vert="horz" lIns="91440" tIns="45720" rIns="91440" bIns="45720" rtlCol="0" anchor="t">
            <a:noAutofit/>
          </a:bodyPr>
          <a:lstStyle/>
          <a:p>
            <a:pPr marL="0" indent="0">
              <a:buNone/>
            </a:pPr>
            <a:r>
              <a:rPr lang="en-US" sz="3600" dirty="0">
                <a:ea typeface="+mj-lt"/>
                <a:cs typeface="+mj-lt"/>
              </a:rPr>
              <a:t>If we ignore, or have forgotten the spring of the Gospel which is “Amnesty”, we will be trying to make peace with God ourselves, that </a:t>
            </a:r>
            <a:r>
              <a:rPr lang="en-US" sz="3600" dirty="0" err="1">
                <a:ea typeface="+mj-lt"/>
                <a:cs typeface="+mj-lt"/>
              </a:rPr>
              <a:t>can not</a:t>
            </a:r>
            <a:r>
              <a:rPr lang="en-US" sz="3600" dirty="0">
                <a:ea typeface="+mj-lt"/>
                <a:cs typeface="+mj-lt"/>
              </a:rPr>
              <a:t> end well. “</a:t>
            </a:r>
            <a:r>
              <a:rPr lang="en-US" sz="3600" i="1" dirty="0">
                <a:ea typeface="+mj-lt"/>
                <a:cs typeface="+mj-lt"/>
              </a:rPr>
              <a:t>For they being ignorant of God's righteousness, and </a:t>
            </a:r>
            <a:r>
              <a:rPr lang="en-US" sz="3600" b="1" i="1" dirty="0">
                <a:ea typeface="+mj-lt"/>
                <a:cs typeface="+mj-lt"/>
              </a:rPr>
              <a:t>going about to establish their own righteousness,</a:t>
            </a:r>
            <a:r>
              <a:rPr lang="en-US" sz="3600" i="1" dirty="0">
                <a:ea typeface="+mj-lt"/>
                <a:cs typeface="+mj-lt"/>
              </a:rPr>
              <a:t> have not submitted themselves unto the righteousness of God. “Rom 10:3</a:t>
            </a:r>
            <a:endParaRPr lang="en-US" sz="3600"/>
          </a:p>
          <a:p>
            <a:pPr>
              <a:buClr>
                <a:srgbClr val="8AD0D6"/>
              </a:buClr>
            </a:pPr>
            <a:endParaRPr lang="en-US"/>
          </a:p>
        </p:txBody>
      </p:sp>
    </p:spTree>
    <p:extLst>
      <p:ext uri="{BB962C8B-B14F-4D97-AF65-F5344CB8AC3E}">
        <p14:creationId xmlns:p14="http://schemas.microsoft.com/office/powerpoint/2010/main" val="1440813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4F1558D-7AC6-880D-9832-F242B63A3EFC}"/>
              </a:ext>
            </a:extLst>
          </p:cNvPr>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4700" u="sng"/>
              <a:t>The Everlasting Gospel</a:t>
            </a:r>
            <a:endParaRPr lang="en-US" sz="4700"/>
          </a:p>
          <a:p>
            <a:pPr>
              <a:lnSpc>
                <a:spcPct val="90000"/>
              </a:lnSpc>
            </a:pPr>
            <a:endParaRPr lang="en-US" sz="4700"/>
          </a:p>
        </p:txBody>
      </p:sp>
      <p:pic>
        <p:nvPicPr>
          <p:cNvPr id="7" name="Picture 7" descr="Sunrise over Mountain · Free Stock Photo">
            <a:extLst>
              <a:ext uri="{FF2B5EF4-FFF2-40B4-BE49-F238E27FC236}">
                <a16:creationId xmlns:a16="http://schemas.microsoft.com/office/drawing/2014/main" id="{C2485231-D14A-36E4-BB1A-97017D755109}"/>
              </a:ext>
            </a:extLst>
          </p:cNvPr>
          <p:cNvPicPr>
            <a:picLocks noGrp="1" noChangeAspect="1"/>
          </p:cNvPicPr>
          <p:nvPr>
            <p:ph idx="1"/>
          </p:nvPr>
        </p:nvPicPr>
        <p:blipFill rotWithShape="1">
          <a:blip r:embed="rId7"/>
          <a:srcRect l="19620" r="2" b="2"/>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56109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eace Branch Free Stock Photo - Public Domain Pictures">
            <a:extLst>
              <a:ext uri="{FF2B5EF4-FFF2-40B4-BE49-F238E27FC236}">
                <a16:creationId xmlns:a16="http://schemas.microsoft.com/office/drawing/2014/main" id="{DDFDFF2A-8226-F0D8-C564-5BD5E8F15AB6}"/>
              </a:ext>
            </a:extLst>
          </p:cNvPr>
          <p:cNvPicPr>
            <a:picLocks noChangeAspect="1"/>
          </p:cNvPicPr>
          <p:nvPr/>
        </p:nvPicPr>
        <p:blipFill rotWithShape="1">
          <a:blip r:embed="rId2">
            <a:alphaModFix amt="35000"/>
          </a:blip>
          <a:srcRect t="8270" b="22071"/>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7E2E32B2-ABB9-022B-FF54-0B88D85EF119}"/>
              </a:ext>
            </a:extLst>
          </p:cNvPr>
          <p:cNvSpPr>
            <a:spLocks noGrp="1"/>
          </p:cNvSpPr>
          <p:nvPr>
            <p:ph idx="1"/>
          </p:nvPr>
        </p:nvSpPr>
        <p:spPr>
          <a:xfrm>
            <a:off x="1620719" y="1046325"/>
            <a:ext cx="8946541" cy="4195481"/>
          </a:xfrm>
        </p:spPr>
        <p:txBody>
          <a:bodyPr vert="horz" lIns="91440" tIns="45720" rIns="91440" bIns="45720" rtlCol="0" anchor="t">
            <a:normAutofit/>
          </a:bodyPr>
          <a:lstStyle/>
          <a:p>
            <a:pPr>
              <a:buNone/>
            </a:pPr>
            <a:r>
              <a:rPr lang="en-US" sz="3600" b="1" i="1" dirty="0">
                <a:ea typeface="+mj-lt"/>
                <a:cs typeface="+mj-lt"/>
              </a:rPr>
              <a:t>Therefore being justified by faith</a:t>
            </a:r>
            <a:r>
              <a:rPr lang="en-US" sz="3600" b="1" dirty="0">
                <a:ea typeface="+mj-lt"/>
                <a:cs typeface="+mj-lt"/>
              </a:rPr>
              <a:t>[fulness of Christ]</a:t>
            </a:r>
            <a:r>
              <a:rPr lang="en-US" sz="3600" b="1" i="1" dirty="0">
                <a:ea typeface="+mj-lt"/>
                <a:cs typeface="+mj-lt"/>
              </a:rPr>
              <a:t>, we have </a:t>
            </a:r>
            <a:r>
              <a:rPr lang="en-US" sz="3600" b="1" i="1" u="sng" dirty="0">
                <a:ea typeface="+mj-lt"/>
                <a:cs typeface="+mj-lt"/>
              </a:rPr>
              <a:t>peace</a:t>
            </a:r>
            <a:r>
              <a:rPr lang="en-US" sz="3600" b="1" i="1" dirty="0">
                <a:ea typeface="+mj-lt"/>
                <a:cs typeface="+mj-lt"/>
              </a:rPr>
              <a:t> with God through our Lord Jesus Christ: By whom also we have access by faith into this </a:t>
            </a:r>
            <a:r>
              <a:rPr lang="en-US" sz="3600" b="1" i="1" u="sng" dirty="0">
                <a:ea typeface="+mj-lt"/>
                <a:cs typeface="+mj-lt"/>
              </a:rPr>
              <a:t>grace</a:t>
            </a:r>
            <a:r>
              <a:rPr lang="en-US" sz="3600" b="1" i="1" dirty="0">
                <a:ea typeface="+mj-lt"/>
                <a:cs typeface="+mj-lt"/>
              </a:rPr>
              <a:t> wherein we stand, and rejoice in </a:t>
            </a:r>
            <a:r>
              <a:rPr lang="en-US" sz="3600" b="1" i="1" u="sng" dirty="0">
                <a:ea typeface="+mj-lt"/>
                <a:cs typeface="+mj-lt"/>
              </a:rPr>
              <a:t>hope of the glory of God</a:t>
            </a:r>
            <a:r>
              <a:rPr lang="en-US" sz="3600" b="1" dirty="0">
                <a:ea typeface="+mj-lt"/>
                <a:cs typeface="+mj-lt"/>
              </a:rPr>
              <a:t>. </a:t>
            </a:r>
            <a:endParaRPr lang="en-US" sz="3600"/>
          </a:p>
          <a:p>
            <a:pPr>
              <a:buNone/>
            </a:pPr>
            <a:r>
              <a:rPr lang="en-US" sz="3600" b="1" dirty="0">
                <a:ea typeface="+mj-lt"/>
                <a:cs typeface="+mj-lt"/>
              </a:rPr>
              <a:t>Rom 5:1,2</a:t>
            </a:r>
            <a:endParaRPr lang="en-US" sz="3600"/>
          </a:p>
          <a:p>
            <a:pPr marL="0" indent="0">
              <a:buNone/>
            </a:pPr>
            <a:endParaRPr lang="en-US" dirty="0"/>
          </a:p>
        </p:txBody>
      </p:sp>
    </p:spTree>
    <p:extLst>
      <p:ext uri="{BB962C8B-B14F-4D97-AF65-F5344CB8AC3E}">
        <p14:creationId xmlns:p14="http://schemas.microsoft.com/office/powerpoint/2010/main" val="3985172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erenity Nature Flower · Free photo on Pixabay">
            <a:extLst>
              <a:ext uri="{FF2B5EF4-FFF2-40B4-BE49-F238E27FC236}">
                <a16:creationId xmlns:a16="http://schemas.microsoft.com/office/drawing/2014/main" id="{0D83B10D-C5D9-18A5-A234-909175CFEF2A}"/>
              </a:ext>
            </a:extLst>
          </p:cNvPr>
          <p:cNvPicPr>
            <a:picLocks noChangeAspect="1"/>
          </p:cNvPicPr>
          <p:nvPr/>
        </p:nvPicPr>
        <p:blipFill rotWithShape="1">
          <a:blip r:embed="rId2">
            <a:alphaModFix amt="35000"/>
          </a:blip>
          <a:srcRect l="26615" r="4496"/>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C16D6B97-B606-C249-E599-54F79543EEA6}"/>
              </a:ext>
            </a:extLst>
          </p:cNvPr>
          <p:cNvSpPr>
            <a:spLocks noGrp="1"/>
          </p:cNvSpPr>
          <p:nvPr>
            <p:ph idx="1"/>
          </p:nvPr>
        </p:nvSpPr>
        <p:spPr>
          <a:xfrm>
            <a:off x="1620719" y="256103"/>
            <a:ext cx="8946541" cy="6218073"/>
          </a:xfrm>
        </p:spPr>
        <p:txBody>
          <a:bodyPr vert="horz" lIns="91440" tIns="45720" rIns="91440" bIns="45720" rtlCol="0" anchor="t">
            <a:normAutofit/>
          </a:bodyPr>
          <a:lstStyle/>
          <a:p>
            <a:pPr>
              <a:buNone/>
            </a:pPr>
            <a:br>
              <a:rPr lang="en-US" dirty="0"/>
            </a:br>
            <a:endParaRPr lang="en-US"/>
          </a:p>
          <a:p>
            <a:pPr>
              <a:buNone/>
            </a:pPr>
            <a:r>
              <a:rPr lang="en-US" sz="3600" b="1" dirty="0">
                <a:ea typeface="+mj-lt"/>
                <a:cs typeface="+mj-lt"/>
              </a:rPr>
              <a:t>From Amnesty flows the Grace of life in Christ and to all, who, by the Grace of God are born again by Him as His children, an inheritance of His own perfect nature will be bestowed! This inheritance is what He has promised will fit them to walk in his presence…</a:t>
            </a:r>
            <a:endParaRPr lang="en-US" sz="3600"/>
          </a:p>
          <a:p>
            <a:pPr marL="0" indent="0">
              <a:buNone/>
            </a:pPr>
            <a:endParaRPr lang="en-US" dirty="0"/>
          </a:p>
        </p:txBody>
      </p:sp>
    </p:spTree>
    <p:extLst>
      <p:ext uri="{BB962C8B-B14F-4D97-AF65-F5344CB8AC3E}">
        <p14:creationId xmlns:p14="http://schemas.microsoft.com/office/powerpoint/2010/main" val="3558795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1B471-7DE4-7347-E313-881BCEF7431C}"/>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4000">
                <a:solidFill>
                  <a:srgbClr val="EBEBEB"/>
                </a:solidFill>
              </a:rPr>
              <a:t>“And they shall see his face; and his name shall be in their foreheads” </a:t>
            </a:r>
          </a:p>
          <a:p>
            <a:pPr>
              <a:lnSpc>
                <a:spcPct val="90000"/>
              </a:lnSpc>
            </a:pPr>
            <a:r>
              <a:rPr lang="en-US" sz="4000">
                <a:solidFill>
                  <a:srgbClr val="EBEBEB"/>
                </a:solidFill>
              </a:rPr>
              <a:t>Rev 22:4</a:t>
            </a:r>
          </a:p>
          <a:p>
            <a:pPr>
              <a:lnSpc>
                <a:spcPct val="90000"/>
              </a:lnSpc>
            </a:pPr>
            <a:endParaRPr lang="en-US" sz="4000">
              <a:solidFill>
                <a:srgbClr val="EBEBEB"/>
              </a:solidFill>
            </a:endParaRP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icture containing sunset, outdoor, sun, background&#10;&#10;Description automatically generated">
            <a:extLst>
              <a:ext uri="{FF2B5EF4-FFF2-40B4-BE49-F238E27FC236}">
                <a16:creationId xmlns:a16="http://schemas.microsoft.com/office/drawing/2014/main" id="{627303E7-20D6-2881-0A68-14A464AD98B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30151" r="35538"/>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6" name="Rectangle 2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3591FD8-A7EA-D9A3-74D4-C47AB82D780A}"/>
              </a:ext>
            </a:extLst>
          </p:cNvPr>
          <p:cNvSpPr txBox="1"/>
          <p:nvPr/>
        </p:nvSpPr>
        <p:spPr>
          <a:xfrm>
            <a:off x="9298259" y="66579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18222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7" descr="Free photo: Sky, Clouds, Rays, Sun, Hope - Free Image on Pixabay - 1107952">
            <a:extLst>
              <a:ext uri="{FF2B5EF4-FFF2-40B4-BE49-F238E27FC236}">
                <a16:creationId xmlns:a16="http://schemas.microsoft.com/office/drawing/2014/main" id="{7C2EEBB4-A453-3240-BCCC-51686C19590D}"/>
              </a:ext>
            </a:extLst>
          </p:cNvPr>
          <p:cNvPicPr>
            <a:picLocks noChangeAspect="1"/>
          </p:cNvPicPr>
          <p:nvPr/>
        </p:nvPicPr>
        <p:blipFill rotWithShape="1">
          <a:blip r:embed="rId3"/>
          <a:srcRect t="8537"/>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868BDC-7D89-53E7-3C77-591789644F81}"/>
              </a:ext>
            </a:extLst>
          </p:cNvPr>
          <p:cNvSpPr>
            <a:spLocks noGrp="1"/>
          </p:cNvSpPr>
          <p:nvPr>
            <p:ph idx="1"/>
          </p:nvPr>
        </p:nvSpPr>
        <p:spPr>
          <a:xfrm>
            <a:off x="6318442" y="1549219"/>
            <a:ext cx="4169380" cy="3757545"/>
          </a:xfrm>
        </p:spPr>
        <p:txBody>
          <a:bodyPr vert="horz" lIns="91440" tIns="45720" rIns="91440" bIns="45720" rtlCol="0" anchor="t">
            <a:noAutofit/>
          </a:bodyPr>
          <a:lstStyle/>
          <a:p>
            <a:pPr marL="0" indent="0">
              <a:buNone/>
            </a:pPr>
            <a:r>
              <a:rPr lang="en-US" sz="3600" b="1" dirty="0">
                <a:ea typeface="+mj-lt"/>
                <a:cs typeface="+mj-lt"/>
              </a:rPr>
              <a:t>For we through the Spirit wait for the </a:t>
            </a:r>
            <a:r>
              <a:rPr lang="en-US" sz="3600" b="1" u="sng" dirty="0">
                <a:ea typeface="+mj-lt"/>
                <a:cs typeface="+mj-lt"/>
              </a:rPr>
              <a:t>hope</a:t>
            </a:r>
            <a:r>
              <a:rPr lang="en-US" sz="3600" b="1" dirty="0">
                <a:ea typeface="+mj-lt"/>
                <a:cs typeface="+mj-lt"/>
              </a:rPr>
              <a:t> of righteousness by faith. </a:t>
            </a:r>
            <a:endParaRPr lang="en-US" sz="3600" dirty="0"/>
          </a:p>
          <a:p>
            <a:pPr marL="0" indent="0">
              <a:buClr>
                <a:srgbClr val="8AD0D6"/>
              </a:buClr>
              <a:buNone/>
            </a:pPr>
            <a:r>
              <a:rPr lang="en-US" sz="3600" b="1" dirty="0">
                <a:ea typeface="+mj-lt"/>
                <a:cs typeface="+mj-lt"/>
              </a:rPr>
              <a:t>Gal 5:5</a:t>
            </a:r>
            <a:endParaRPr lang="en-US" sz="3600" dirty="0"/>
          </a:p>
          <a:p>
            <a:pPr>
              <a:buClr>
                <a:srgbClr val="8AD0D6"/>
              </a:buClr>
            </a:pPr>
            <a:endParaRPr lang="en-US" sz="1800"/>
          </a:p>
        </p:txBody>
      </p:sp>
    </p:spTree>
    <p:extLst>
      <p:ext uri="{BB962C8B-B14F-4D97-AF65-F5344CB8AC3E}">
        <p14:creationId xmlns:p14="http://schemas.microsoft.com/office/powerpoint/2010/main" val="28427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2FD7-C6A5-F796-7C9A-5376E2C3C00D}"/>
              </a:ext>
            </a:extLst>
          </p:cNvPr>
          <p:cNvSpPr>
            <a:spLocks noGrp="1"/>
          </p:cNvSpPr>
          <p:nvPr>
            <p:ph type="title"/>
          </p:nvPr>
        </p:nvSpPr>
        <p:spPr>
          <a:xfrm>
            <a:off x="1031815" y="1299385"/>
            <a:ext cx="9404723" cy="2435344"/>
          </a:xfrm>
        </p:spPr>
        <p:txBody>
          <a:bodyPr/>
          <a:lstStyle/>
          <a:p>
            <a:pPr algn="ctr"/>
            <a:r>
              <a:rPr lang="en-US" sz="4800" b="1" i="1" u="sng">
                <a:ea typeface="+mj-lt"/>
                <a:cs typeface="+mj-lt"/>
              </a:rPr>
              <a:t>End Times Intensification of “Self-righteousness”</a:t>
            </a:r>
            <a:endParaRPr lang="en-US" sz="4800"/>
          </a:p>
          <a:p>
            <a:endParaRPr lang="en-US"/>
          </a:p>
        </p:txBody>
      </p:sp>
    </p:spTree>
    <p:extLst>
      <p:ext uri="{BB962C8B-B14F-4D97-AF65-F5344CB8AC3E}">
        <p14:creationId xmlns:p14="http://schemas.microsoft.com/office/powerpoint/2010/main" val="220967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6435-3CEA-9331-413A-EB8572E2B24A}"/>
              </a:ext>
            </a:extLst>
          </p:cNvPr>
          <p:cNvSpPr>
            <a:spLocks noGrp="1"/>
          </p:cNvSpPr>
          <p:nvPr>
            <p:ph type="title"/>
          </p:nvPr>
        </p:nvSpPr>
        <p:spPr/>
        <p:txBody>
          <a:bodyPr/>
          <a:lstStyle/>
          <a:p>
            <a:pPr algn="ctr"/>
            <a:r>
              <a:rPr lang="en-US" b="1" i="1" u="sng">
                <a:ea typeface="+mj-lt"/>
                <a:cs typeface="+mj-lt"/>
              </a:rPr>
              <a:t>How do We Get “There” From Here?</a:t>
            </a:r>
            <a:endParaRPr lang="en-US"/>
          </a:p>
          <a:p>
            <a:endParaRPr lang="en-US"/>
          </a:p>
        </p:txBody>
      </p:sp>
      <p:sp>
        <p:nvSpPr>
          <p:cNvPr id="3" name="Content Placeholder 2">
            <a:extLst>
              <a:ext uri="{FF2B5EF4-FFF2-40B4-BE49-F238E27FC236}">
                <a16:creationId xmlns:a16="http://schemas.microsoft.com/office/drawing/2014/main" id="{729E8AA3-5584-D184-FB29-8E49AB56D617}"/>
              </a:ext>
            </a:extLst>
          </p:cNvPr>
          <p:cNvSpPr>
            <a:spLocks noGrp="1"/>
          </p:cNvSpPr>
          <p:nvPr>
            <p:ph idx="1"/>
          </p:nvPr>
        </p:nvSpPr>
        <p:spPr/>
        <p:txBody>
          <a:bodyPr vert="horz" lIns="91440" tIns="45720" rIns="91440" bIns="45720" rtlCol="0" anchor="t">
            <a:normAutofit/>
          </a:bodyPr>
          <a:lstStyle/>
          <a:p>
            <a:pPr marL="0" indent="0">
              <a:buNone/>
            </a:pPr>
            <a:r>
              <a:rPr lang="en-US" sz="3200" dirty="0">
                <a:ea typeface="+mj-lt"/>
                <a:cs typeface="+mj-lt"/>
              </a:rPr>
              <a:t>Speaking of the New Jerusalem, the Angel said: </a:t>
            </a:r>
            <a:r>
              <a:rPr lang="en-US" sz="3200" i="1" dirty="0">
                <a:ea typeface="+mj-lt"/>
                <a:cs typeface="+mj-lt"/>
              </a:rPr>
              <a:t>“And there shall in no wise enter into it </a:t>
            </a:r>
            <a:r>
              <a:rPr lang="en-US" sz="3200" i="1" dirty="0" err="1">
                <a:ea typeface="+mj-lt"/>
                <a:cs typeface="+mj-lt"/>
              </a:rPr>
              <a:t>any thing</a:t>
            </a:r>
            <a:r>
              <a:rPr lang="en-US" sz="3200" i="1" dirty="0">
                <a:ea typeface="+mj-lt"/>
                <a:cs typeface="+mj-lt"/>
              </a:rPr>
              <a:t> that </a:t>
            </a:r>
            <a:r>
              <a:rPr lang="en-US" sz="3200" i="1" u="sng" dirty="0" err="1">
                <a:ea typeface="+mj-lt"/>
                <a:cs typeface="+mj-lt"/>
              </a:rPr>
              <a:t>defileth</a:t>
            </a:r>
            <a:r>
              <a:rPr lang="en-US" sz="3200" i="1" u="sng" dirty="0">
                <a:ea typeface="+mj-lt"/>
                <a:cs typeface="+mj-lt"/>
              </a:rPr>
              <a:t>,</a:t>
            </a:r>
            <a:r>
              <a:rPr lang="en-US" sz="3200" i="1" dirty="0">
                <a:ea typeface="+mj-lt"/>
                <a:cs typeface="+mj-lt"/>
              </a:rPr>
              <a:t> neither whatsoever worketh abomination, or </a:t>
            </a:r>
            <a:r>
              <a:rPr lang="en-US" sz="3200" i="1" dirty="0" err="1">
                <a:ea typeface="+mj-lt"/>
                <a:cs typeface="+mj-lt"/>
              </a:rPr>
              <a:t>maketh</a:t>
            </a:r>
            <a:r>
              <a:rPr lang="en-US" sz="3200" i="1" dirty="0">
                <a:ea typeface="+mj-lt"/>
                <a:cs typeface="+mj-lt"/>
              </a:rPr>
              <a:t> a </a:t>
            </a:r>
            <a:r>
              <a:rPr lang="en-US" sz="3200" b="1" i="1" u="sng" dirty="0">
                <a:ea typeface="+mj-lt"/>
                <a:cs typeface="+mj-lt"/>
              </a:rPr>
              <a:t>lie</a:t>
            </a:r>
            <a:r>
              <a:rPr lang="en-US" sz="3200" i="1" dirty="0">
                <a:ea typeface="+mj-lt"/>
                <a:cs typeface="+mj-lt"/>
              </a:rPr>
              <a:t>: but they which are written in the Lamb's book of life.” Rev 21:27</a:t>
            </a:r>
            <a:endParaRPr lang="en-US" sz="3200" dirty="0"/>
          </a:p>
          <a:p>
            <a:pPr>
              <a:buClr>
                <a:srgbClr val="8AD0D6"/>
              </a:buClr>
            </a:pPr>
            <a:endParaRPr lang="en-US"/>
          </a:p>
        </p:txBody>
      </p:sp>
    </p:spTree>
    <p:extLst>
      <p:ext uri="{BB962C8B-B14F-4D97-AF65-F5344CB8AC3E}">
        <p14:creationId xmlns:p14="http://schemas.microsoft.com/office/powerpoint/2010/main" val="192738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0A1B878-9D64-14E1-5960-17BF9A2A9D80}"/>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8034" b="7696"/>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6A4D3BC1-3349-4E03-CA21-B774F53C5961}"/>
              </a:ext>
            </a:extLst>
          </p:cNvPr>
          <p:cNvSpPr>
            <a:spLocks noGrp="1"/>
          </p:cNvSpPr>
          <p:nvPr>
            <p:ph idx="1"/>
          </p:nvPr>
        </p:nvSpPr>
        <p:spPr>
          <a:xfrm>
            <a:off x="1460794" y="679437"/>
            <a:ext cx="8946541" cy="4195481"/>
          </a:xfrm>
        </p:spPr>
        <p:txBody>
          <a:bodyPr vert="horz" lIns="91440" tIns="45720" rIns="91440" bIns="45720" rtlCol="0" anchor="t">
            <a:normAutofit/>
          </a:bodyPr>
          <a:lstStyle/>
          <a:p>
            <a:pPr marL="0" indent="0">
              <a:buNone/>
            </a:pPr>
            <a:r>
              <a:rPr lang="en-US" sz="3600" dirty="0">
                <a:ea typeface="+mj-lt"/>
                <a:cs typeface="+mj-lt"/>
              </a:rPr>
              <a:t>Romans says of </a:t>
            </a:r>
            <a:r>
              <a:rPr lang="en-US" sz="3600" u="sng" dirty="0">
                <a:ea typeface="+mj-lt"/>
                <a:cs typeface="+mj-lt"/>
              </a:rPr>
              <a:t>all mankind,</a:t>
            </a:r>
            <a:r>
              <a:rPr lang="en-US" sz="3600" dirty="0">
                <a:ea typeface="+mj-lt"/>
                <a:cs typeface="+mj-lt"/>
              </a:rPr>
              <a:t> at the present that; </a:t>
            </a:r>
            <a:r>
              <a:rPr lang="en-US" sz="3600" i="1" dirty="0">
                <a:ea typeface="+mj-lt"/>
                <a:cs typeface="+mj-lt"/>
              </a:rPr>
              <a:t>“Their throat is an open </a:t>
            </a:r>
            <a:r>
              <a:rPr lang="en-US" sz="3600" i="1" dirty="0" err="1">
                <a:ea typeface="+mj-lt"/>
                <a:cs typeface="+mj-lt"/>
              </a:rPr>
              <a:t>sepulchre</a:t>
            </a:r>
            <a:r>
              <a:rPr lang="en-US" sz="3600" i="1" dirty="0">
                <a:ea typeface="+mj-lt"/>
                <a:cs typeface="+mj-lt"/>
              </a:rPr>
              <a:t>; with their tongues they have used deceit; the poison of asps is under their lips:”</a:t>
            </a:r>
            <a:endParaRPr lang="en-US" sz="3600"/>
          </a:p>
          <a:p>
            <a:pPr>
              <a:buClr>
                <a:srgbClr val="8AD0D6"/>
              </a:buClr>
            </a:pPr>
            <a:r>
              <a:rPr lang="en-US" i="1" dirty="0">
                <a:ea typeface="+mj-lt"/>
                <a:cs typeface="+mj-lt"/>
              </a:rPr>
              <a:t>Rom 3:13</a:t>
            </a:r>
            <a:endParaRPr lang="en-US"/>
          </a:p>
          <a:p>
            <a:pPr>
              <a:buClr>
                <a:srgbClr val="8AD0D6"/>
              </a:buClr>
            </a:pPr>
            <a:endParaRPr lang="en-US"/>
          </a:p>
        </p:txBody>
      </p:sp>
      <p:sp>
        <p:nvSpPr>
          <p:cNvPr id="5" name="TextBox 4">
            <a:extLst>
              <a:ext uri="{FF2B5EF4-FFF2-40B4-BE49-F238E27FC236}">
                <a16:creationId xmlns:a16="http://schemas.microsoft.com/office/drawing/2014/main" id="{25884C20-629C-BAA9-F036-BA2B5F8CF468}"/>
              </a:ext>
            </a:extLst>
          </p:cNvPr>
          <p:cNvSpPr txBox="1"/>
          <p:nvPr/>
        </p:nvSpPr>
        <p:spPr>
          <a:xfrm>
            <a:off x="9631684" y="6657944"/>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23230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49192F51-AC83-14A3-E96A-05281AD3DE8B}"/>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3463" b="10266"/>
          <a:stretch/>
        </p:blipFill>
        <p:spPr>
          <a:xfrm>
            <a:off x="20" y="-1"/>
            <a:ext cx="12191980" cy="6858000"/>
          </a:xfrm>
          <a:prstGeom prst="rect">
            <a:avLst/>
          </a:prstGeom>
        </p:spPr>
      </p:pic>
      <p:sp>
        <p:nvSpPr>
          <p:cNvPr id="3" name="Content Placeholder 2">
            <a:extLst>
              <a:ext uri="{FF2B5EF4-FFF2-40B4-BE49-F238E27FC236}">
                <a16:creationId xmlns:a16="http://schemas.microsoft.com/office/drawing/2014/main" id="{0436D91F-4A93-DC3F-58E0-78EF292EC74F}"/>
              </a:ext>
            </a:extLst>
          </p:cNvPr>
          <p:cNvSpPr>
            <a:spLocks noGrp="1"/>
          </p:cNvSpPr>
          <p:nvPr>
            <p:ph idx="1"/>
          </p:nvPr>
        </p:nvSpPr>
        <p:spPr>
          <a:xfrm>
            <a:off x="2777831" y="2241066"/>
            <a:ext cx="8946541" cy="4195481"/>
          </a:xfrm>
        </p:spPr>
        <p:txBody>
          <a:bodyPr vert="horz" lIns="91440" tIns="45720" rIns="91440" bIns="45720" rtlCol="0" anchor="t">
            <a:normAutofit/>
          </a:bodyPr>
          <a:lstStyle/>
          <a:p>
            <a:pPr marL="0" indent="0">
              <a:buNone/>
            </a:pPr>
            <a:r>
              <a:rPr lang="en-US" sz="3600" dirty="0">
                <a:ea typeface="+mj-lt"/>
                <a:cs typeface="+mj-lt"/>
              </a:rPr>
              <a:t>“</a:t>
            </a:r>
            <a:r>
              <a:rPr lang="en-US" sz="3600" i="1" dirty="0">
                <a:ea typeface="+mj-lt"/>
                <a:cs typeface="+mj-lt"/>
              </a:rPr>
              <a:t>For ALL have sinned and </a:t>
            </a:r>
            <a:r>
              <a:rPr lang="en-US" sz="3600" b="1" i="1" u="sng" dirty="0">
                <a:ea typeface="+mj-lt"/>
                <a:cs typeface="+mj-lt"/>
              </a:rPr>
              <a:t>come short of the Glory of God.</a:t>
            </a:r>
            <a:endParaRPr lang="en-US" sz="3600" dirty="0"/>
          </a:p>
          <a:p>
            <a:pPr marL="0" indent="0">
              <a:buClr>
                <a:srgbClr val="8AD0D6"/>
              </a:buClr>
              <a:buNone/>
            </a:pPr>
            <a:r>
              <a:rPr lang="en-US" sz="3600" i="1" dirty="0">
                <a:ea typeface="+mj-lt"/>
                <a:cs typeface="+mj-lt"/>
              </a:rPr>
              <a:t>Rom 3:23</a:t>
            </a:r>
            <a:endParaRPr lang="en-US" sz="3600" dirty="0"/>
          </a:p>
          <a:p>
            <a:pPr>
              <a:buClr>
                <a:srgbClr val="8AD0D6"/>
              </a:buClr>
            </a:pPr>
            <a:endParaRPr lang="en-US"/>
          </a:p>
        </p:txBody>
      </p:sp>
      <p:sp>
        <p:nvSpPr>
          <p:cNvPr id="6" name="TextBox 5">
            <a:extLst>
              <a:ext uri="{FF2B5EF4-FFF2-40B4-BE49-F238E27FC236}">
                <a16:creationId xmlns:a16="http://schemas.microsoft.com/office/drawing/2014/main" id="{91294FC2-2686-9EDD-60D7-FF11BA0A07D0}"/>
              </a:ext>
            </a:extLst>
          </p:cNvPr>
          <p:cNvSpPr txBox="1"/>
          <p:nvPr/>
        </p:nvSpPr>
        <p:spPr>
          <a:xfrm>
            <a:off x="9631684" y="6657944"/>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5773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parkling Background Free Stock Photo - Public Domain Pictures">
            <a:extLst>
              <a:ext uri="{FF2B5EF4-FFF2-40B4-BE49-F238E27FC236}">
                <a16:creationId xmlns:a16="http://schemas.microsoft.com/office/drawing/2014/main" id="{E04DA891-4EFF-1CEA-206F-17F4A075B0E1}"/>
              </a:ext>
            </a:extLst>
          </p:cNvPr>
          <p:cNvPicPr>
            <a:picLocks noChangeAspect="1"/>
          </p:cNvPicPr>
          <p:nvPr/>
        </p:nvPicPr>
        <p:blipFill rotWithShape="1">
          <a:blip r:embed="rId2">
            <a:alphaModFix amt="35000"/>
          </a:blip>
          <a:srcRect t="13461"/>
          <a:stretch/>
        </p:blipFill>
        <p:spPr>
          <a:xfrm>
            <a:off x="20" y="-1"/>
            <a:ext cx="12191980" cy="6858000"/>
          </a:xfrm>
          <a:prstGeom prst="rect">
            <a:avLst/>
          </a:prstGeom>
        </p:spPr>
      </p:pic>
      <p:sp>
        <p:nvSpPr>
          <p:cNvPr id="2" name="Title 1">
            <a:extLst>
              <a:ext uri="{FF2B5EF4-FFF2-40B4-BE49-F238E27FC236}">
                <a16:creationId xmlns:a16="http://schemas.microsoft.com/office/drawing/2014/main" id="{8B621454-1860-04AB-A51E-D856C26613AD}"/>
              </a:ext>
            </a:extLst>
          </p:cNvPr>
          <p:cNvSpPr>
            <a:spLocks noGrp="1"/>
          </p:cNvSpPr>
          <p:nvPr>
            <p:ph type="title"/>
          </p:nvPr>
        </p:nvSpPr>
        <p:spPr>
          <a:xfrm>
            <a:off x="646111" y="452718"/>
            <a:ext cx="9404723" cy="1400530"/>
          </a:xfrm>
        </p:spPr>
        <p:txBody>
          <a:bodyPr>
            <a:normAutofit/>
          </a:bodyPr>
          <a:lstStyle/>
          <a:p>
            <a:r>
              <a:rPr lang="en-US" b="1" i="1" u="sng">
                <a:ea typeface="+mj-lt"/>
                <a:cs typeface="+mj-lt"/>
              </a:rPr>
              <a:t>The Justified Still Fall Short!</a:t>
            </a:r>
            <a:endParaRPr lang="en-US"/>
          </a:p>
          <a:p>
            <a:endParaRPr lang="en-US"/>
          </a:p>
        </p:txBody>
      </p:sp>
      <p:sp>
        <p:nvSpPr>
          <p:cNvPr id="9" name="Rectangle 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40BF7C9-DF04-E81C-8A1D-B0585DC3CD5B}"/>
              </a:ext>
            </a:extLst>
          </p:cNvPr>
          <p:cNvSpPr>
            <a:spLocks noGrp="1"/>
          </p:cNvSpPr>
          <p:nvPr>
            <p:ph idx="1"/>
          </p:nvPr>
        </p:nvSpPr>
        <p:spPr>
          <a:xfrm>
            <a:off x="1093905" y="1667214"/>
            <a:ext cx="8946541" cy="4195481"/>
          </a:xfrm>
        </p:spPr>
        <p:txBody>
          <a:bodyPr vert="horz" lIns="91440" tIns="45720" rIns="91440" bIns="45720" rtlCol="0" anchor="t">
            <a:noAutofit/>
          </a:bodyPr>
          <a:lstStyle/>
          <a:p>
            <a:pPr marL="0" indent="0">
              <a:buNone/>
            </a:pPr>
            <a:r>
              <a:rPr lang="en-US" sz="3200" dirty="0">
                <a:ea typeface="+mj-lt"/>
                <a:cs typeface="+mj-lt"/>
              </a:rPr>
              <a:t>But if, while we seek to be justified by Christ, we ourselves </a:t>
            </a:r>
            <a:r>
              <a:rPr lang="en-US" sz="3200" u="sng" dirty="0">
                <a:ea typeface="+mj-lt"/>
                <a:cs typeface="+mj-lt"/>
              </a:rPr>
              <a:t>also are found sinners</a:t>
            </a:r>
            <a:r>
              <a:rPr lang="en-US" sz="3200" dirty="0">
                <a:ea typeface="+mj-lt"/>
                <a:cs typeface="+mj-lt"/>
              </a:rPr>
              <a:t>, is therefore Christ the minister of sin? God forbid. For if I build again the things which I destroyed,</a:t>
            </a:r>
            <a:r>
              <a:rPr lang="en-US" sz="3200" i="1" dirty="0">
                <a:ea typeface="+mj-lt"/>
                <a:cs typeface="+mj-lt"/>
              </a:rPr>
              <a:t> [Righteousness by Law keeping] </a:t>
            </a:r>
            <a:r>
              <a:rPr lang="en-US" sz="3200" dirty="0">
                <a:ea typeface="+mj-lt"/>
                <a:cs typeface="+mj-lt"/>
              </a:rPr>
              <a:t>I make myself a transgressor. For I through the law am dead to the law, that I might live unto God</a:t>
            </a:r>
            <a:r>
              <a:rPr lang="en-US" sz="3200" i="1" dirty="0">
                <a:ea typeface="+mj-lt"/>
                <a:cs typeface="+mj-lt"/>
              </a:rPr>
              <a:t> </a:t>
            </a:r>
            <a:endParaRPr lang="en-US" sz="3200" dirty="0"/>
          </a:p>
          <a:p>
            <a:pPr>
              <a:buClr>
                <a:srgbClr val="8AD0D6"/>
              </a:buClr>
            </a:pPr>
            <a:r>
              <a:rPr lang="en-US" sz="3200" i="1" dirty="0">
                <a:ea typeface="+mj-lt"/>
                <a:cs typeface="+mj-lt"/>
              </a:rPr>
              <a:t>Gal 2:17,18</a:t>
            </a:r>
            <a:endParaRPr lang="en-US" sz="3200" dirty="0"/>
          </a:p>
          <a:p>
            <a:pPr>
              <a:buClr>
                <a:srgbClr val="8AD0D6"/>
              </a:buClr>
            </a:pPr>
            <a:endParaRPr lang="en-US" sz="3200"/>
          </a:p>
        </p:txBody>
      </p:sp>
    </p:spTree>
    <p:extLst>
      <p:ext uri="{BB962C8B-B14F-4D97-AF65-F5344CB8AC3E}">
        <p14:creationId xmlns:p14="http://schemas.microsoft.com/office/powerpoint/2010/main" val="1672903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44</Slides>
  <Notes>0</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Ion</vt:lpstr>
      <vt:lpstr>The Everlasting Gospel Part III The Hope of Glory </vt:lpstr>
      <vt:lpstr>Review </vt:lpstr>
      <vt:lpstr>The Dangers of an incomplete presentation of the Gospel </vt:lpstr>
      <vt:lpstr>PowerPoint Presentation</vt:lpstr>
      <vt:lpstr>End Times Intensification of “Self-righteousness” </vt:lpstr>
      <vt:lpstr>How do We Get “There” From Here? </vt:lpstr>
      <vt:lpstr>PowerPoint Presentation</vt:lpstr>
      <vt:lpstr>PowerPoint Presentation</vt:lpstr>
      <vt:lpstr>The Justified Still Fall Short! </vt:lpstr>
      <vt:lpstr>Question:</vt:lpstr>
      <vt:lpstr>Again, How Do We Get There from Here? </vt:lpstr>
      <vt:lpstr>The Old Covenant </vt:lpstr>
      <vt:lpstr>PowerPoint Presentation</vt:lpstr>
      <vt:lpstr>A Better Hope </vt:lpstr>
      <vt:lpstr>Hope, a biblical Definition </vt:lpstr>
      <vt:lpstr>Old Covenant &amp; New Covenant Confusion </vt:lpstr>
      <vt:lpstr>Covenant </vt:lpstr>
      <vt:lpstr>Covenant, a biblical Definition </vt:lpstr>
      <vt:lpstr>PowerPoint Presentation</vt:lpstr>
      <vt:lpstr>Definitions:</vt:lpstr>
      <vt:lpstr>The roll of Christ’s blood in the establishment of our “Hope” of an inheritance </vt:lpstr>
      <vt:lpstr>Question:</vt:lpstr>
      <vt:lpstr>Answer:</vt:lpstr>
      <vt:lpstr>Remision:</vt:lpstr>
      <vt:lpstr>Every Will and Testament has an Inheritance! </vt:lpstr>
      <vt:lpstr>An Inheritance of the Heart &amp; Mind </vt:lpstr>
      <vt:lpstr>Question</vt:lpstr>
      <vt:lpstr>Answer:</vt:lpstr>
      <vt:lpstr>DEAD </vt:lpstr>
      <vt:lpstr>Deceitful </vt:lpstr>
      <vt:lpstr>The Law of God </vt:lpstr>
      <vt:lpstr>Question</vt:lpstr>
      <vt:lpstr>Answer</vt:lpstr>
      <vt:lpstr>PowerPoint Presentation</vt:lpstr>
      <vt:lpstr>PowerPoint Presentation</vt:lpstr>
      <vt:lpstr>PowerPoint Presentation</vt:lpstr>
      <vt:lpstr>Partakers of the Divine Nature </vt:lpstr>
      <vt:lpstr>The Blotting out of our sins. </vt:lpstr>
      <vt:lpstr>PowerPoint Presentation</vt:lpstr>
      <vt:lpstr>The Everlasting Gospel </vt:lpstr>
      <vt:lpstr>PowerPoint Presentation</vt:lpstr>
      <vt:lpstr>PowerPoint Presentation</vt:lpstr>
      <vt:lpstr>“And they shall see his face; and his name shall be in their foreheads”  Rev 22:4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433</cp:revision>
  <dcterms:created xsi:type="dcterms:W3CDTF">2023-03-25T16:12:44Z</dcterms:created>
  <dcterms:modified xsi:type="dcterms:W3CDTF">2023-03-25T17:41:07Z</dcterms:modified>
</cp:coreProperties>
</file>